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3" r:id="rId1"/>
    <p:sldMasterId id="2147483979" r:id="rId2"/>
  </p:sldMasterIdLst>
  <p:notesMasterIdLst>
    <p:notesMasterId r:id="rId23"/>
  </p:notesMasterIdLst>
  <p:sldIdLst>
    <p:sldId id="256" r:id="rId3"/>
    <p:sldId id="274" r:id="rId4"/>
    <p:sldId id="309" r:id="rId5"/>
    <p:sldId id="271" r:id="rId6"/>
    <p:sldId id="292" r:id="rId7"/>
    <p:sldId id="310" r:id="rId8"/>
    <p:sldId id="311" r:id="rId9"/>
    <p:sldId id="312" r:id="rId10"/>
    <p:sldId id="313" r:id="rId11"/>
    <p:sldId id="320" r:id="rId12"/>
    <p:sldId id="318" r:id="rId13"/>
    <p:sldId id="279" r:id="rId14"/>
    <p:sldId id="297" r:id="rId15"/>
    <p:sldId id="283" r:id="rId16"/>
    <p:sldId id="314" r:id="rId17"/>
    <p:sldId id="299" r:id="rId18"/>
    <p:sldId id="315" r:id="rId19"/>
    <p:sldId id="316" r:id="rId20"/>
    <p:sldId id="317" r:id="rId21"/>
    <p:sldId id="264" r:id="rId2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5A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80790" autoAdjust="0"/>
  </p:normalViewPr>
  <p:slideViewPr>
    <p:cSldViewPr snapToGrid="0">
      <p:cViewPr varScale="1">
        <p:scale>
          <a:sx n="60" d="100"/>
          <a:sy n="60" d="100"/>
        </p:scale>
        <p:origin x="11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ST_Share:Documents:PST-Data%20Analysis:PST%20compilations:Incidents%20by%20Decade%20of%20Installed%20Pipe:HL-GT%20graphs%20onl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Pipeline Mileage</a:t>
            </a:r>
          </a:p>
          <a:p>
            <a:pPr>
              <a:defRPr/>
            </a:pPr>
            <a:r>
              <a:rPr lang="en-US" dirty="0" smtClean="0"/>
              <a:t>2,706,159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82%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Hazardous Liquid </c:v>
                </c:pt>
                <c:pt idx="1">
                  <c:v>Gas Transmission and Gathering</c:v>
                </c:pt>
                <c:pt idx="2">
                  <c:v>Gas Distribution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199644</c:v>
                </c:pt>
                <c:pt idx="1">
                  <c:v>318335</c:v>
                </c:pt>
                <c:pt idx="2">
                  <c:v>2188180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rgbClr val="00B0F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# INCIDENTS per 10,000 MILES OF HL PIPELINE BY DECADE OF PIPE INSTALLED (</a:t>
            </a:r>
            <a:r>
              <a:rPr lang="en-US" dirty="0" err="1"/>
              <a:t>AVG</a:t>
            </a:r>
            <a:r>
              <a:rPr lang="en-US" dirty="0"/>
              <a:t> of ANNUAL INCIDENTS 2005-2013)</a:t>
            </a:r>
          </a:p>
        </c:rich>
      </c:tx>
      <c:layout>
        <c:manualLayout>
          <c:xMode val="edge"/>
          <c:yMode val="edge"/>
          <c:x val="0.16129309703240605"/>
          <c:y val="6.379667818194537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93863445684146"/>
          <c:y val="7.0943186842402903E-2"/>
          <c:w val="0.89006135274100195"/>
          <c:h val="0.8809111361079859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9"/>
              <c:layout>
                <c:manualLayout>
                  <c:x val="-2.3914644678751473E-3"/>
                  <c:y val="-2.7982073846235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'HL decade table 2005-2013'!$B$74:$K$74</c:f>
              <c:strCache>
                <c:ptCount val="10"/>
                <c:pt idx="0">
                  <c:v>1920s</c:v>
                </c:pt>
                <c:pt idx="1">
                  <c:v>1930s</c:v>
                </c:pt>
                <c:pt idx="2">
                  <c:v>1940s</c:v>
                </c:pt>
                <c:pt idx="3">
                  <c:v>1950s</c:v>
                </c:pt>
                <c:pt idx="4">
                  <c:v>1960s</c:v>
                </c:pt>
                <c:pt idx="5">
                  <c:v>1970s</c:v>
                </c:pt>
                <c:pt idx="6">
                  <c:v>1980s</c:v>
                </c:pt>
                <c:pt idx="7">
                  <c:v>1990s</c:v>
                </c:pt>
                <c:pt idx="8">
                  <c:v>2000s</c:v>
                </c:pt>
                <c:pt idx="9">
                  <c:v>2010s</c:v>
                </c:pt>
              </c:strCache>
            </c:strRef>
          </c:cat>
          <c:val>
            <c:numRef>
              <c:f>'HL decade table 2005-2013'!$B$75:$K$75</c:f>
              <c:numCache>
                <c:formatCode>0.000</c:formatCode>
                <c:ptCount val="10"/>
                <c:pt idx="0">
                  <c:v>8.71200789499796</c:v>
                </c:pt>
                <c:pt idx="1">
                  <c:v>4.2691824992313201</c:v>
                </c:pt>
                <c:pt idx="2">
                  <c:v>5.2270382198384349</c:v>
                </c:pt>
                <c:pt idx="3">
                  <c:v>5.2392643061366382</c:v>
                </c:pt>
                <c:pt idx="4">
                  <c:v>5.219447935310197</c:v>
                </c:pt>
                <c:pt idx="5">
                  <c:v>4.0288942330429176</c:v>
                </c:pt>
                <c:pt idx="6">
                  <c:v>4.57504781654485</c:v>
                </c:pt>
                <c:pt idx="7">
                  <c:v>4.1622143235442239</c:v>
                </c:pt>
                <c:pt idx="8">
                  <c:v>6.4835122615218506</c:v>
                </c:pt>
                <c:pt idx="9">
                  <c:v>13.5428147481715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5304856"/>
        <c:axId val="155308856"/>
      </c:barChart>
      <c:catAx>
        <c:axId val="155304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2">
                <a:lumMod val="50000"/>
              </a:schemeClr>
            </a:solidFill>
          </a:ln>
        </c:spPr>
        <c:crossAx val="155308856"/>
        <c:crosses val="autoZero"/>
        <c:auto val="1"/>
        <c:lblAlgn val="ctr"/>
        <c:lblOffset val="100"/>
        <c:noMultiLvlLbl val="0"/>
      </c:catAx>
      <c:valAx>
        <c:axId val="155308856"/>
        <c:scaling>
          <c:orientation val="minMax"/>
        </c:scaling>
        <c:delete val="0"/>
        <c:axPos val="l"/>
        <c:majorGridlines>
          <c:spPr>
            <a:ln>
              <a:solidFill>
                <a:schemeClr val="tx2"/>
              </a:solidFill>
            </a:ln>
          </c:spPr>
        </c:majorGridlines>
        <c:numFmt formatCode="0.000" sourceLinked="1"/>
        <c:majorTickMark val="out"/>
        <c:minorTickMark val="none"/>
        <c:tickLblPos val="nextTo"/>
        <c:spPr>
          <a:ln>
            <a:solidFill>
              <a:schemeClr val="tx2">
                <a:lumMod val="50000"/>
              </a:schemeClr>
            </a:solidFill>
          </a:ln>
        </c:spPr>
        <c:crossAx val="1553048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>
          <a:solidFill>
            <a:schemeClr val="tx2">
              <a:lumMod val="50000"/>
            </a:schemeClr>
          </a:solidFill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6C895A-2E0B-4D43-AF23-86F7EF962649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88CE82-1098-431E-B11E-084A2640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01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8CE82-1098-431E-B11E-084A2640FE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54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8CE82-1098-431E-B11E-084A2640FE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85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8CE82-1098-431E-B11E-084A2640FE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66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9ABE4-76DA-4BA4-8F9C-DA30AC3A19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66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9ABE4-76DA-4BA4-8F9C-DA30AC3A19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23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8CE82-1098-431E-B11E-084A2640FE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0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8CE82-1098-431E-B11E-084A2640FE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48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8CE82-1098-431E-B11E-084A2640FE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62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8CE82-1098-431E-B11E-084A2640FE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77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A18DA-F90B-49DA-9214-D7C20D64679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75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9ABE4-76DA-4BA4-8F9C-DA30AC3A19F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49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9ABE4-76DA-4BA4-8F9C-DA30AC3A19F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906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8CE82-1098-431E-B11E-084A2640FE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94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8CE82-1098-431E-B11E-084A2640FE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36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8CE82-1098-431E-B11E-084A2640FE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42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8CE82-1098-431E-B11E-084A2640FE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53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9ABE4-76DA-4BA4-8F9C-DA30AC3A19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33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8CE82-1098-431E-B11E-084A2640FE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4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52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6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549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449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864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58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66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412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888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3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36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56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384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8693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2090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826589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181565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152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063595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8498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6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100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27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28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0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71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362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6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67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3993" r:id="rId14"/>
    <p:sldLayoutId id="2147483994" r:id="rId15"/>
    <p:sldLayoutId id="2147483995" r:id="rId16"/>
    <p:sldLayoutId id="2147483996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jenniferm@watershedcouncil.or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hyperlink" Target="http://www.watershedcouncil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5626" y="240890"/>
            <a:ext cx="9665672" cy="3472693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Pipeline Safety in Michigan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7064" y="5382883"/>
            <a:ext cx="3467819" cy="125420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Jennifer McKay</a:t>
            </a:r>
          </a:p>
          <a:p>
            <a:r>
              <a:rPr lang="en-US" dirty="0" smtClean="0"/>
              <a:t>Policy Director</a:t>
            </a:r>
          </a:p>
          <a:p>
            <a:r>
              <a:rPr lang="en-US" dirty="0" smtClean="0"/>
              <a:t>Tip of the Mitt Watershed Council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713017" y="3089564"/>
            <a:ext cx="5611091" cy="152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City of Boyne City </a:t>
            </a:r>
          </a:p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Commission Meeting</a:t>
            </a:r>
          </a:p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April 25, 2016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545" y="5195729"/>
            <a:ext cx="1829413" cy="144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2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460" y="-25628"/>
            <a:ext cx="10018713" cy="1752599"/>
          </a:xfrm>
        </p:spPr>
        <p:txBody>
          <a:bodyPr/>
          <a:lstStyle/>
          <a:p>
            <a:r>
              <a:rPr lang="en-US" dirty="0" smtClean="0"/>
              <a:t>The Bathtub Curve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004" b="18902"/>
          <a:stretch/>
        </p:blipFill>
        <p:spPr>
          <a:xfrm>
            <a:off x="2352534" y="1611972"/>
            <a:ext cx="8229600" cy="3625405"/>
          </a:xfrm>
        </p:spPr>
      </p:pic>
      <p:sp>
        <p:nvSpPr>
          <p:cNvPr id="5" name="TextBox 4"/>
          <p:cNvSpPr txBox="1"/>
          <p:nvPr/>
        </p:nvSpPr>
        <p:spPr>
          <a:xfrm>
            <a:off x="2184776" y="5605368"/>
            <a:ext cx="8565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Reliability specialists often describe the lifetime of a population of products using a graphical representation called the bathtub curve.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905" y="6013938"/>
            <a:ext cx="1018795" cy="80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1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4822"/>
            <a:ext cx="10018713" cy="1752599"/>
          </a:xfrm>
        </p:spPr>
        <p:txBody>
          <a:bodyPr/>
          <a:lstStyle/>
          <a:p>
            <a:r>
              <a:rPr lang="en-US" dirty="0" smtClean="0"/>
              <a:t>Cause of  Hazardous Liquid Incidents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8008" y="1189010"/>
            <a:ext cx="8671316" cy="5048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6494" y="2342465"/>
            <a:ext cx="3195679" cy="120032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86.7% of failures related to operation and maintenance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905" y="6013938"/>
            <a:ext cx="1018795" cy="80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0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315243" y="1181100"/>
            <a:ext cx="4704557" cy="546570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Convened June 2014</a:t>
            </a:r>
          </a:p>
          <a:p>
            <a:r>
              <a:rPr lang="en-US" sz="2400" dirty="0" smtClean="0"/>
              <a:t>Participants: Attorney General, DEQ, </a:t>
            </a:r>
            <a:r>
              <a:rPr lang="en-US" sz="2400" dirty="0" err="1" smtClean="0"/>
              <a:t>DNR</a:t>
            </a:r>
            <a:r>
              <a:rPr lang="en-US" sz="2400" dirty="0" smtClean="0"/>
              <a:t>, Public Service Commission, Office of the Great Lakes, Department of Transportation, and State Police, Emergency Management and Homeland Security Division</a:t>
            </a:r>
          </a:p>
          <a:p>
            <a:r>
              <a:rPr lang="en-US" sz="2400" dirty="0" smtClean="0"/>
              <a:t>13 recommendations</a:t>
            </a:r>
          </a:p>
          <a:p>
            <a:pPr lvl="1"/>
            <a:r>
              <a:rPr lang="en-US" sz="2400" dirty="0" smtClean="0"/>
              <a:t>4 specific to Line 5 in the Straits of Mackinac</a:t>
            </a:r>
          </a:p>
          <a:p>
            <a:pPr lvl="1"/>
            <a:r>
              <a:rPr lang="en-US" sz="2400" dirty="0" smtClean="0"/>
              <a:t>9 apply statewide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5243" y="-209549"/>
            <a:ext cx="10018713" cy="1752599"/>
          </a:xfrm>
        </p:spPr>
        <p:txBody>
          <a:bodyPr/>
          <a:lstStyle/>
          <a:p>
            <a:r>
              <a:rPr lang="en-US" dirty="0" smtClean="0"/>
              <a:t>Michigan Petroleum Task Force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222" y="992613"/>
            <a:ext cx="4343400" cy="5688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012" y="6027925"/>
            <a:ext cx="986477" cy="77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5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33693" y="2077815"/>
            <a:ext cx="10424661" cy="5151661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chemeClr val="bg1"/>
                </a:solidFill>
              </a:rPr>
              <a:t>Prevent </a:t>
            </a:r>
            <a:r>
              <a:rPr lang="en-US" sz="3600" dirty="0">
                <a:solidFill>
                  <a:schemeClr val="bg1"/>
                </a:solidFill>
              </a:rPr>
              <a:t>the transportation of heavy crude oil </a:t>
            </a:r>
            <a:r>
              <a:rPr lang="en-US" sz="3600" dirty="0" smtClean="0">
                <a:solidFill>
                  <a:schemeClr val="bg1"/>
                </a:solidFill>
              </a:rPr>
              <a:t>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		through </a:t>
            </a:r>
            <a:r>
              <a:rPr lang="en-US" sz="3600" dirty="0">
                <a:solidFill>
                  <a:schemeClr val="bg1"/>
                </a:solidFill>
              </a:rPr>
              <a:t>the Straits </a:t>
            </a:r>
            <a:r>
              <a:rPr lang="en-US" sz="3600" dirty="0" smtClean="0">
                <a:solidFill>
                  <a:schemeClr val="bg1"/>
                </a:solidFill>
              </a:rPr>
              <a:t>Pipelines 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chemeClr val="bg1"/>
                </a:solidFill>
              </a:rPr>
              <a:t>Require </a:t>
            </a:r>
            <a:r>
              <a:rPr lang="en-US" sz="3600" dirty="0">
                <a:solidFill>
                  <a:schemeClr val="bg1"/>
                </a:solidFill>
              </a:rPr>
              <a:t>an independent risk analysis and adequate 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		financial </a:t>
            </a:r>
            <a:r>
              <a:rPr lang="en-US" sz="3600" dirty="0">
                <a:solidFill>
                  <a:schemeClr val="bg1"/>
                </a:solidFill>
              </a:rPr>
              <a:t>assurance for </a:t>
            </a:r>
            <a:r>
              <a:rPr lang="en-US" sz="3600" dirty="0" smtClean="0">
                <a:solidFill>
                  <a:schemeClr val="bg1"/>
                </a:solidFill>
              </a:rPr>
              <a:t>the Straits </a:t>
            </a:r>
            <a:r>
              <a:rPr lang="en-US" sz="3600" dirty="0">
                <a:solidFill>
                  <a:schemeClr val="bg1"/>
                </a:solidFill>
              </a:rPr>
              <a:t>Pipelines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chemeClr val="bg1"/>
                </a:solidFill>
              </a:rPr>
              <a:t>Require </a:t>
            </a:r>
            <a:r>
              <a:rPr lang="en-US" sz="3600" dirty="0">
                <a:solidFill>
                  <a:schemeClr val="bg1"/>
                </a:solidFill>
              </a:rPr>
              <a:t>an independent analysis of alternatives </a:t>
            </a:r>
            <a:r>
              <a:rPr lang="en-US" sz="3600" dirty="0" smtClean="0">
                <a:solidFill>
                  <a:schemeClr val="bg1"/>
                </a:solidFill>
              </a:rPr>
              <a:t>to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		the </a:t>
            </a:r>
            <a:r>
              <a:rPr lang="en-US" sz="3600" dirty="0">
                <a:solidFill>
                  <a:schemeClr val="bg1"/>
                </a:solidFill>
              </a:rPr>
              <a:t>existing Straits Pipelines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chemeClr val="bg1"/>
                </a:solidFill>
              </a:rPr>
              <a:t>Obtain </a:t>
            </a:r>
            <a:r>
              <a:rPr lang="en-US" sz="3600" dirty="0">
                <a:solidFill>
                  <a:schemeClr val="bg1"/>
                </a:solidFill>
              </a:rPr>
              <a:t>additional information from Enbridge 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		relating </a:t>
            </a:r>
            <a:r>
              <a:rPr lang="en-US" sz="3600" dirty="0">
                <a:solidFill>
                  <a:schemeClr val="bg1"/>
                </a:solidFill>
              </a:rPr>
              <a:t>to the Straits Pipelines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008" y="371476"/>
            <a:ext cx="11629983" cy="108585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Recommendations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Line </a:t>
            </a:r>
            <a:r>
              <a:rPr lang="en-US" sz="4400" dirty="0" smtClean="0">
                <a:solidFill>
                  <a:schemeClr val="bg1"/>
                </a:solidFill>
              </a:rPr>
              <a:t>5 in the Straits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5" name="Picture 4" descr="Logo invertedpsd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526" y="5676902"/>
            <a:ext cx="1324794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561953"/>
            <a:ext cx="1712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Image: Enbridge Energy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29000" y="909317"/>
            <a:ext cx="10163000" cy="57721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/>
              <a:t>Consider issuing an Executive Order creating an Advisory Committee on Pipeline Safety. </a:t>
            </a:r>
            <a:endParaRPr lang="en-US" sz="22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/>
              <a:t>Consider </a:t>
            </a:r>
            <a:r>
              <a:rPr lang="en-US" sz="2200" dirty="0"/>
              <a:t>legislation requiring state review and approval of oil spill response plans, improved spill reporting, and more robust civil fines</a:t>
            </a:r>
            <a:r>
              <a:rPr lang="en-US" sz="2200" dirty="0" smtClean="0"/>
              <a:t>.</a:t>
            </a:r>
            <a:endParaRPr lang="en-US" sz="22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/>
              <a:t>Coordinate </a:t>
            </a:r>
            <a:r>
              <a:rPr lang="en-US" sz="2200" dirty="0"/>
              <a:t>mapping of existing pipelines among state agencies.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/>
              <a:t>Ensure </a:t>
            </a:r>
            <a:r>
              <a:rPr lang="en-US" sz="2200" dirty="0"/>
              <a:t>that state agencies collaborate on emergency planning and spill response.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/>
              <a:t>Ensure </a:t>
            </a:r>
            <a:r>
              <a:rPr lang="en-US" sz="2200" dirty="0"/>
              <a:t>coordinated emergency response training exercises and drills.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/>
              <a:t>Ensure </a:t>
            </a:r>
            <a:r>
              <a:rPr lang="en-US" sz="2200" dirty="0"/>
              <a:t>regular state consultation with the federal Pipeline and Hazardous </a:t>
            </a:r>
            <a:r>
              <a:rPr lang="en-US" sz="2200" dirty="0" smtClean="0"/>
              <a:t>Materials Safety </a:t>
            </a:r>
            <a:r>
              <a:rPr lang="en-US" sz="2200" dirty="0"/>
              <a:t>Administration (PHMSA) on hazardous liquid (including petroleum) pipelines.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/>
              <a:t>Evaluate </a:t>
            </a:r>
            <a:r>
              <a:rPr lang="en-US" sz="2200" dirty="0"/>
              <a:t>whether to establish a Hazardous Liquids Pipeline Safety </a:t>
            </a:r>
            <a:r>
              <a:rPr lang="en-US" sz="2200" dirty="0" smtClean="0"/>
              <a:t>Program in </a:t>
            </a:r>
            <a:r>
              <a:rPr lang="en-US" sz="2200" dirty="0"/>
              <a:t>Michigan.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/>
              <a:t>Consider </a:t>
            </a:r>
            <a:r>
              <a:rPr lang="en-US" sz="2200" dirty="0"/>
              <a:t>legislation or rulemaking to improve siting process for </a:t>
            </a:r>
            <a:r>
              <a:rPr lang="en-US" sz="2200" dirty="0" smtClean="0"/>
              <a:t>new petroleum </a:t>
            </a:r>
            <a:r>
              <a:rPr lang="en-US" sz="2200" dirty="0"/>
              <a:t>pipelines.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/>
              <a:t>Create </a:t>
            </a:r>
            <a:r>
              <a:rPr lang="en-US" sz="2200" dirty="0"/>
              <a:t>a continuing Petroleum Pipeline Information website.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4309" y="-166255"/>
            <a:ext cx="10018713" cy="1386078"/>
          </a:xfrm>
        </p:spPr>
        <p:txBody>
          <a:bodyPr/>
          <a:lstStyle/>
          <a:p>
            <a:r>
              <a:rPr lang="en-US" dirty="0" smtClean="0"/>
              <a:t>Statewide Recommendations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012" y="6027925"/>
            <a:ext cx="986477" cy="77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0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25493" y="1705707"/>
            <a:ext cx="10842507" cy="479991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B0F0"/>
                </a:solidFill>
              </a:rPr>
              <a:t>Prevent the transportation of heavy crude oil </a:t>
            </a:r>
            <a:endParaRPr lang="en-US" sz="2800" b="1" dirty="0" smtClean="0">
              <a:solidFill>
                <a:srgbClr val="00B0F0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00B0F0"/>
                </a:solidFill>
              </a:rPr>
              <a:t>through </a:t>
            </a:r>
            <a:r>
              <a:rPr lang="en-US" sz="2800" b="1" dirty="0">
                <a:solidFill>
                  <a:srgbClr val="00B0F0"/>
                </a:solidFill>
              </a:rPr>
              <a:t>the Straits Pipelines </a:t>
            </a:r>
            <a:endParaRPr lang="en-US" sz="2800" b="1" dirty="0" smtClean="0">
              <a:solidFill>
                <a:srgbClr val="00B0F0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/>
              <a:t>Agreement </a:t>
            </a:r>
            <a:r>
              <a:rPr lang="en-US" sz="2800" b="1" dirty="0"/>
              <a:t>signed between the State and Enbridge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on September 30, 2015</a:t>
            </a:r>
            <a:r>
              <a:rPr lang="en-US" sz="2800" b="1" dirty="0" smtClean="0"/>
              <a:t>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 dirty="0" smtClean="0"/>
              <a:t>Loophole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Enbridge </a:t>
            </a:r>
            <a:r>
              <a:rPr lang="en-US" sz="2800" dirty="0"/>
              <a:t>could transport heavy oil through the pipelines in the Straits </a:t>
            </a:r>
            <a:r>
              <a:rPr lang="en-US" sz="2800" dirty="0" smtClean="0"/>
              <a:t>if:</a:t>
            </a:r>
          </a:p>
          <a:p>
            <a:pPr marL="514350" indent="-514350" algn="ctr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2800" dirty="0" smtClean="0"/>
              <a:t>the </a:t>
            </a:r>
            <a:r>
              <a:rPr lang="en-US" sz="2800" dirty="0"/>
              <a:t>state approves changes to the engineering or operation of the pipelines that allows for transportation of heavy crude oil or </a:t>
            </a:r>
            <a:endParaRPr lang="en-US" sz="2800" dirty="0" smtClean="0"/>
          </a:p>
          <a:p>
            <a:pPr marL="514350" indent="-514350" algn="ctr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2800" dirty="0" smtClean="0"/>
              <a:t>2</a:t>
            </a:r>
            <a:r>
              <a:rPr lang="en-US" sz="2800" dirty="0"/>
              <a:t>) if Enbridge is ordered to transport heavy crude by a regulating agency.</a:t>
            </a:r>
            <a:endParaRPr lang="en-US" sz="28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7400" y="337214"/>
            <a:ext cx="10018713" cy="1386078"/>
          </a:xfrm>
        </p:spPr>
        <p:txBody>
          <a:bodyPr/>
          <a:lstStyle/>
          <a:p>
            <a:r>
              <a:rPr lang="en-US" dirty="0" smtClean="0"/>
              <a:t>Task Force Recommendations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045" y="5791200"/>
            <a:ext cx="1129955" cy="89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9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6200166" cy="1752599"/>
          </a:xfrm>
        </p:spPr>
        <p:txBody>
          <a:bodyPr/>
          <a:lstStyle/>
          <a:p>
            <a:r>
              <a:rPr lang="en-US" dirty="0" smtClean="0"/>
              <a:t>Task Force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2666999"/>
            <a:ext cx="6555412" cy="312420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B0F0"/>
                </a:solidFill>
              </a:rPr>
              <a:t>Consider issuing an Executive Order creating an Advisory Committee on Pipeline </a:t>
            </a:r>
            <a:r>
              <a:rPr lang="en-US" sz="2800" b="1" dirty="0" smtClean="0">
                <a:solidFill>
                  <a:srgbClr val="00B0F0"/>
                </a:solidFill>
              </a:rPr>
              <a:t>Safety</a:t>
            </a:r>
            <a:endParaRPr lang="en-US" sz="28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2800" b="1" dirty="0" smtClean="0"/>
              <a:t>September 3, 2015</a:t>
            </a:r>
          </a:p>
          <a:p>
            <a:pPr marL="0" indent="0" algn="ctr">
              <a:buNone/>
            </a:pPr>
            <a:r>
              <a:rPr lang="en-US" sz="2800" dirty="0" smtClean="0"/>
              <a:t>Governor </a:t>
            </a:r>
            <a:r>
              <a:rPr lang="en-US" sz="2800" dirty="0"/>
              <a:t>issued an Executive Order </a:t>
            </a:r>
            <a:r>
              <a:rPr lang="en-US" sz="2800" dirty="0" smtClean="0"/>
              <a:t> (2015-12 and 2015-14) creating </a:t>
            </a:r>
            <a:r>
              <a:rPr lang="en-US" sz="2800" dirty="0"/>
              <a:t>the </a:t>
            </a:r>
            <a:r>
              <a:rPr lang="en-US" sz="2800" dirty="0" smtClean="0"/>
              <a:t>Michigan Pipeline </a:t>
            </a:r>
            <a:r>
              <a:rPr lang="en-US" sz="2800" dirty="0"/>
              <a:t>Safety Advisory Board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723" y="685800"/>
            <a:ext cx="3745790" cy="48474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012" y="6027925"/>
            <a:ext cx="986477" cy="77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58260"/>
            <a:ext cx="10018713" cy="1752599"/>
          </a:xfrm>
        </p:spPr>
        <p:txBody>
          <a:bodyPr/>
          <a:lstStyle/>
          <a:p>
            <a:r>
              <a:rPr lang="en-US" dirty="0" smtClean="0"/>
              <a:t>Task Force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1295056"/>
            <a:ext cx="10156703" cy="495886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 smtClean="0">
              <a:solidFill>
                <a:srgbClr val="00B0F0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rgbClr val="00B0F0"/>
                </a:solidFill>
              </a:rPr>
              <a:t>Require </a:t>
            </a:r>
            <a:r>
              <a:rPr lang="en-US" sz="3500" b="1" dirty="0">
                <a:solidFill>
                  <a:srgbClr val="00B0F0"/>
                </a:solidFill>
              </a:rPr>
              <a:t>an independent risk analysis and adequate financial assurance for the Straits </a:t>
            </a:r>
            <a:r>
              <a:rPr lang="en-US" sz="3500" b="1" dirty="0" smtClean="0">
                <a:solidFill>
                  <a:srgbClr val="00B0F0"/>
                </a:solidFill>
              </a:rPr>
              <a:t>Pipelines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 smtClean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/>
              <a:t>Expected Completion Date: June 2017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The Easement requires coverage for </a:t>
            </a:r>
            <a:r>
              <a:rPr lang="en-US" sz="2800" u="sng" dirty="0" smtClean="0"/>
              <a:t>ALL</a:t>
            </a:r>
            <a:r>
              <a:rPr lang="en-US" sz="2800" dirty="0" smtClean="0"/>
              <a:t> damages or losses arising from Enbridge’s operations.  </a:t>
            </a:r>
          </a:p>
          <a:p>
            <a:pPr marL="0" indent="0" algn="ctr">
              <a:buNone/>
            </a:pPr>
            <a:r>
              <a:rPr lang="en-US" sz="2800" dirty="0" smtClean="0"/>
              <a:t>Risk analysis will identify consequences of a “worst-case” spill to establish the potential liability. </a:t>
            </a:r>
          </a:p>
          <a:p>
            <a:pPr marL="0" indent="0" algn="ctr">
              <a:buNone/>
            </a:pPr>
            <a:r>
              <a:rPr lang="en-US" sz="2800" dirty="0" smtClean="0"/>
              <a:t>Enbridge will then be required to maintain financial assurance to cover the identified liability. 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905" y="6013938"/>
            <a:ext cx="1018795" cy="80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3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dirty="0" smtClean="0"/>
              <a:t>Risk Analysis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484309" y="808894"/>
            <a:ext cx="10018713" cy="6049106"/>
          </a:xfrm>
        </p:spPr>
        <p:txBody>
          <a:bodyPr>
            <a:noAutofit/>
          </a:bodyPr>
          <a:lstStyle/>
          <a:p>
            <a:r>
              <a:rPr lang="en-US" dirty="0" smtClean="0"/>
              <a:t>“Worst-case” spill </a:t>
            </a:r>
          </a:p>
          <a:p>
            <a:pPr lvl="1"/>
            <a:r>
              <a:rPr lang="en-US" sz="2400" dirty="0" smtClean="0"/>
              <a:t>“Largest foreseeable discharge of oil…in adverse weather conditions”</a:t>
            </a:r>
          </a:p>
          <a:p>
            <a:r>
              <a:rPr lang="en-US" dirty="0" smtClean="0"/>
              <a:t>Fate and transport of oil released</a:t>
            </a:r>
          </a:p>
          <a:p>
            <a:r>
              <a:rPr lang="en-US" dirty="0" smtClean="0"/>
              <a:t>Timing and cost of containment and cleanup  </a:t>
            </a:r>
          </a:p>
          <a:p>
            <a:r>
              <a:rPr lang="en-US" dirty="0" smtClean="0"/>
              <a:t>Short and long term public health and safety impacts</a:t>
            </a:r>
          </a:p>
          <a:p>
            <a:r>
              <a:rPr lang="en-US" dirty="0" smtClean="0"/>
              <a:t>Short and long term ecological impacts and measures to restore/mitigate affected natural resources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• Water quality   • Air quality  • Fish and aquatic life   • Wildlife</a:t>
            </a:r>
            <a:r>
              <a:rPr lang="en-US" sz="2400" dirty="0"/>
              <a:t>	 • </a:t>
            </a:r>
            <a:r>
              <a:rPr lang="en-US" sz="2400" dirty="0" smtClean="0"/>
              <a:t>Habitat</a:t>
            </a:r>
          </a:p>
          <a:p>
            <a:r>
              <a:rPr lang="en-US" dirty="0" smtClean="0"/>
              <a:t>Economic damages</a:t>
            </a:r>
          </a:p>
          <a:p>
            <a:pPr marL="0" lvl="1" indent="0">
              <a:buNone/>
            </a:pPr>
            <a:r>
              <a:rPr lang="en-US" sz="2400" dirty="0" smtClean="0"/>
              <a:t>	• Natural resources   • Government costs  • Navigation  • Hunting and 				fishing</a:t>
            </a:r>
            <a:r>
              <a:rPr lang="en-US" sz="2400" dirty="0"/>
              <a:t>	 • </a:t>
            </a:r>
            <a:r>
              <a:rPr lang="en-US" sz="2400" dirty="0" smtClean="0"/>
              <a:t>Tourism  • Property values    • Tax revenues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836" y="6079724"/>
            <a:ext cx="939455" cy="74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4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7518" y="29016"/>
            <a:ext cx="10018713" cy="1752599"/>
          </a:xfrm>
        </p:spPr>
        <p:txBody>
          <a:bodyPr/>
          <a:lstStyle/>
          <a:p>
            <a:r>
              <a:rPr lang="en-US" dirty="0" smtClean="0"/>
              <a:t>Alternatives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1740876"/>
            <a:ext cx="4895055" cy="43961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Alternatives to be Analyzed</a:t>
            </a:r>
          </a:p>
          <a:p>
            <a:r>
              <a:rPr lang="en-US" sz="2400" dirty="0" smtClean="0"/>
              <a:t>Construction </a:t>
            </a:r>
            <a:r>
              <a:rPr lang="en-US" sz="2400" dirty="0"/>
              <a:t>of new pipelines</a:t>
            </a:r>
          </a:p>
          <a:p>
            <a:r>
              <a:rPr lang="en-US" sz="2400" dirty="0"/>
              <a:t>Utilize existing infrastructure</a:t>
            </a:r>
          </a:p>
          <a:p>
            <a:r>
              <a:rPr lang="en-US" sz="2400" dirty="0"/>
              <a:t>Utilize alternative transportation methods 	</a:t>
            </a:r>
          </a:p>
          <a:p>
            <a:pPr lvl="1"/>
            <a:r>
              <a:rPr lang="en-US" sz="2400" dirty="0"/>
              <a:t>Vessels, tanker trucks, rail</a:t>
            </a:r>
          </a:p>
          <a:p>
            <a:pPr lvl="0">
              <a:buClr>
                <a:srgbClr val="30ACEC">
                  <a:lumMod val="75000"/>
                </a:srgbClr>
              </a:buClr>
            </a:pPr>
            <a:r>
              <a:rPr lang="en-US" sz="2400" dirty="0"/>
              <a:t>Replacement</a:t>
            </a:r>
          </a:p>
          <a:p>
            <a:pPr lvl="0">
              <a:buClr>
                <a:srgbClr val="30ACEC">
                  <a:lumMod val="75000"/>
                </a:srgbClr>
              </a:buClr>
            </a:pPr>
            <a:r>
              <a:rPr lang="en-US" sz="2400" dirty="0"/>
              <a:t>Maintain existing </a:t>
            </a:r>
            <a:r>
              <a:rPr lang="en-US" sz="2400" dirty="0" smtClean="0"/>
              <a:t>pipeline</a:t>
            </a:r>
            <a:endParaRPr lang="en-US" sz="2400" dirty="0"/>
          </a:p>
          <a:p>
            <a:pPr lvl="0">
              <a:buClr>
                <a:srgbClr val="30ACEC">
                  <a:lumMod val="75000"/>
                </a:srgbClr>
              </a:buClr>
            </a:pPr>
            <a:r>
              <a:rPr lang="en-US" sz="2400" dirty="0" smtClean="0"/>
              <a:t>Eliminate transport of crude oil and natural gas liquids through Line 5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836" y="6079724"/>
            <a:ext cx="939455" cy="740176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875" y="2456710"/>
            <a:ext cx="4876805" cy="3768441"/>
          </a:xfrm>
        </p:spPr>
      </p:pic>
      <p:sp>
        <p:nvSpPr>
          <p:cNvPr id="4" name="TextBox 3"/>
          <p:cNvSpPr txBox="1"/>
          <p:nvPr/>
        </p:nvSpPr>
        <p:spPr>
          <a:xfrm>
            <a:off x="8257881" y="6225151"/>
            <a:ext cx="1754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Great Lakes Commission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8293411" y="5250332"/>
            <a:ext cx="1754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Great Lakes Commission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6757" y="4843626"/>
            <a:ext cx="1241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Enbridge Energy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18578" y="2146184"/>
            <a:ext cx="3104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Michigan Petroleum Pipeline Taskforce Report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"/>
          <a:stretch/>
        </p:blipFill>
        <p:spPr>
          <a:xfrm>
            <a:off x="6638875" y="330749"/>
            <a:ext cx="4992596" cy="182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4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412" y="134911"/>
            <a:ext cx="8685600" cy="6475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012" y="6027925"/>
            <a:ext cx="986477" cy="77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5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en-US" sz="8000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2300" y="2057401"/>
            <a:ext cx="6019800" cy="2365977"/>
          </a:xfrm>
        </p:spPr>
        <p:txBody>
          <a:bodyPr>
            <a:normAutofit fontScale="92500" lnSpcReduction="10000"/>
          </a:bodyPr>
          <a:lstStyle/>
          <a:p>
            <a:pPr marL="68580" indent="0" algn="ctr">
              <a:buNone/>
            </a:pPr>
            <a:r>
              <a:rPr lang="en-US" b="1" dirty="0" smtClean="0"/>
              <a:t>Tip of the Mitt Watershed Council</a:t>
            </a:r>
          </a:p>
          <a:p>
            <a:pPr marL="68580" indent="0" algn="ctr">
              <a:buNone/>
            </a:pPr>
            <a:r>
              <a:rPr lang="en-US" b="1" dirty="0" smtClean="0"/>
              <a:t>426 Bay Street. Petoskey. Michigan. 49770</a:t>
            </a:r>
          </a:p>
          <a:p>
            <a:pPr marL="68580" indent="0" algn="ctr">
              <a:buNone/>
            </a:pPr>
            <a:r>
              <a:rPr lang="en-US" b="1" dirty="0" smtClean="0"/>
              <a:t>231.347.1181</a:t>
            </a:r>
          </a:p>
          <a:p>
            <a:pPr marL="68580" indent="0" algn="ctr">
              <a:buNone/>
            </a:pPr>
            <a:r>
              <a:rPr lang="en-US" b="1" dirty="0" smtClean="0">
                <a:solidFill>
                  <a:srgbClr val="002060"/>
                </a:solidFill>
                <a:hlinkClick r:id="rId3"/>
              </a:rPr>
              <a:t>jenniferm@watershedcouncil.org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</a:p>
          <a:p>
            <a:pPr marL="68580" indent="0" algn="ctr">
              <a:buNone/>
            </a:pPr>
            <a:r>
              <a:rPr lang="en-US" b="1" dirty="0" smtClean="0">
                <a:solidFill>
                  <a:srgbClr val="002060"/>
                </a:solidFill>
                <a:hlinkClick r:id="rId4"/>
              </a:rPr>
              <a:t>www.watershedcouncil.org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</a:p>
          <a:p>
            <a:pPr marL="68580" indent="0" algn="ctr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909" y="4565258"/>
            <a:ext cx="2734582" cy="215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57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599" y="1436298"/>
            <a:ext cx="3429000" cy="2631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2.7 </a:t>
            </a:r>
            <a:r>
              <a:rPr lang="en-US" sz="2200" dirty="0"/>
              <a:t>million miles of fuel pipelines in the U.S. </a:t>
            </a:r>
          </a:p>
          <a:p>
            <a:pPr marL="845820" lvl="1" indent="-571500"/>
            <a:r>
              <a:rPr lang="en-US" sz="2200" dirty="0"/>
              <a:t>93% Natural Gas</a:t>
            </a:r>
          </a:p>
          <a:p>
            <a:pPr marL="845820" lvl="1" indent="-571500"/>
            <a:r>
              <a:rPr lang="en-US" sz="2200" dirty="0"/>
              <a:t>7% Hazardous Liquid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598" y="-27320"/>
            <a:ext cx="10018713" cy="1752599"/>
          </a:xfrm>
        </p:spPr>
        <p:txBody>
          <a:bodyPr/>
          <a:lstStyle/>
          <a:p>
            <a:r>
              <a:rPr lang="en-US" dirty="0" smtClean="0"/>
              <a:t>Miles of Pipeline in the US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7874986"/>
              </p:ext>
            </p:extLst>
          </p:nvPr>
        </p:nvGraphicFramePr>
        <p:xfrm>
          <a:off x="5695155" y="1854917"/>
          <a:ext cx="5562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1752598" y="3886917"/>
            <a:ext cx="3942557" cy="3037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600" dirty="0" smtClean="0"/>
              <a:t>Hazardous Liquids:</a:t>
            </a:r>
          </a:p>
          <a:p>
            <a:pPr marL="845820" lvl="1" indent="-571500"/>
            <a:r>
              <a:rPr lang="en-US" sz="2600" dirty="0" smtClean="0"/>
              <a:t>Crude Oil</a:t>
            </a:r>
          </a:p>
          <a:p>
            <a:pPr marL="845820" lvl="1" indent="-571500"/>
            <a:r>
              <a:rPr lang="en-US" sz="2600" dirty="0" smtClean="0"/>
              <a:t>Refined petroleum products</a:t>
            </a:r>
          </a:p>
          <a:p>
            <a:pPr marL="845820" lvl="1" indent="-571500"/>
            <a:r>
              <a:rPr lang="en-US" sz="2600" dirty="0" smtClean="0"/>
              <a:t>Highly volatile liquids/natural gas liquids</a:t>
            </a:r>
          </a:p>
          <a:p>
            <a:pPr marL="845820" lvl="1" indent="-571500"/>
            <a:r>
              <a:rPr lang="en-US" sz="2600" dirty="0" smtClean="0"/>
              <a:t>Carbon Dioxide</a:t>
            </a:r>
          </a:p>
          <a:p>
            <a:pPr marL="845820" lvl="1" indent="-571500"/>
            <a:r>
              <a:rPr lang="en-US" sz="2600" dirty="0" smtClean="0"/>
              <a:t>Anhydrous Ammonia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012" y="6027925"/>
            <a:ext cx="986477" cy="7772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25746" y="5898665"/>
            <a:ext cx="5100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Data Source: </a:t>
            </a:r>
            <a:r>
              <a:rPr lang="en-US" sz="1200" dirty="0"/>
              <a:t>US DOT Pipeline and Hazardous Materials Safety Administration</a:t>
            </a:r>
            <a:br>
              <a:rPr lang="en-US" sz="1200" dirty="0"/>
            </a:br>
            <a:r>
              <a:rPr lang="en-US" sz="1200" dirty="0"/>
              <a:t>Portal Data as of 4/24/2016 </a:t>
            </a:r>
          </a:p>
        </p:txBody>
      </p:sp>
    </p:spTree>
    <p:extLst>
      <p:ext uri="{BB962C8B-B14F-4D97-AF65-F5344CB8AC3E}">
        <p14:creationId xmlns:p14="http://schemas.microsoft.com/office/powerpoint/2010/main" val="367509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318" y="172592"/>
            <a:ext cx="5625932" cy="585533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381035" y="610742"/>
            <a:ext cx="4536283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Approximately 125,000 </a:t>
            </a:r>
            <a:r>
              <a:rPr lang="en-US" sz="2400" dirty="0"/>
              <a:t>total miles </a:t>
            </a:r>
            <a:r>
              <a:rPr lang="en-US" sz="2400" dirty="0" smtClean="0"/>
              <a:t>of fuel </a:t>
            </a:r>
            <a:r>
              <a:rPr lang="en-US" sz="2400" dirty="0"/>
              <a:t>pipelines in Michigan</a:t>
            </a:r>
          </a:p>
          <a:p>
            <a:pPr marL="845820" lvl="1" indent="-571500"/>
            <a:r>
              <a:rPr lang="en-US" sz="2400" dirty="0" smtClean="0"/>
              <a:t>121,176 </a:t>
            </a:r>
            <a:r>
              <a:rPr lang="en-US" sz="2400" dirty="0"/>
              <a:t>Natural Gas</a:t>
            </a:r>
          </a:p>
          <a:p>
            <a:pPr marL="845820" lvl="1" indent="-571500"/>
            <a:r>
              <a:rPr lang="en-US" sz="2400" dirty="0" smtClean="0"/>
              <a:t>3,463 </a:t>
            </a:r>
            <a:r>
              <a:rPr lang="en-US" sz="2400" dirty="0"/>
              <a:t>miles Hazardous Liquid </a:t>
            </a:r>
          </a:p>
          <a:p>
            <a:pPr marL="274320" lvl="1" indent="0">
              <a:buNone/>
            </a:pPr>
            <a:r>
              <a:rPr lang="en-US" sz="2400" dirty="0" smtClean="0"/>
              <a:t>		1,553 </a:t>
            </a:r>
            <a:r>
              <a:rPr lang="en-US" sz="2400" dirty="0"/>
              <a:t>miles crude </a:t>
            </a:r>
            <a:r>
              <a:rPr lang="en-US" sz="2400" dirty="0" smtClean="0"/>
              <a:t>oil</a:t>
            </a:r>
          </a:p>
          <a:p>
            <a:pPr marL="274320" lvl="1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1200" dirty="0" smtClean="0"/>
              <a:t>(Data </a:t>
            </a:r>
            <a:r>
              <a:rPr lang="en-US" sz="1200" dirty="0"/>
              <a:t>Source: US DOT </a:t>
            </a:r>
            <a:r>
              <a:rPr lang="en-US" sz="1200" dirty="0" smtClean="0"/>
              <a:t>PHMSA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Portal Data as of </a:t>
            </a:r>
            <a:r>
              <a:rPr lang="en-US" sz="1200" dirty="0" smtClean="0"/>
              <a:t>4/24/2016)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012" y="6027925"/>
            <a:ext cx="986477" cy="77722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66816" y="172592"/>
            <a:ext cx="4164720" cy="1752599"/>
          </a:xfrm>
        </p:spPr>
        <p:txBody>
          <a:bodyPr/>
          <a:lstStyle/>
          <a:p>
            <a:r>
              <a:rPr lang="en-US" dirty="0" smtClean="0"/>
              <a:t>Miles of Pipeline in Michigan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7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17" y="0"/>
            <a:ext cx="8898861" cy="69872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012" y="6027925"/>
            <a:ext cx="986477" cy="77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4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Pipeline Incidents</a:t>
            </a:r>
            <a:r>
              <a:rPr lang="en-US" dirty="0"/>
              <a:t> </a:t>
            </a:r>
            <a:r>
              <a:rPr lang="en-US" dirty="0" smtClean="0"/>
              <a:t>(1996-2015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4" descr="an imag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01054" y="1928446"/>
            <a:ext cx="10585226" cy="40168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73261" y="5895058"/>
            <a:ext cx="3657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PHMSA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836" y="6079724"/>
            <a:ext cx="939455" cy="74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7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Crude Oil Pipeline Incidents </a:t>
            </a:r>
            <a:r>
              <a:rPr lang="en-US" dirty="0"/>
              <a:t>(1996-2015)</a:t>
            </a:r>
          </a:p>
        </p:txBody>
      </p:sp>
      <p:pic>
        <p:nvPicPr>
          <p:cNvPr id="4" name="Content Placeholder 3" descr="an imag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97198" y="2438399"/>
            <a:ext cx="10123067" cy="3841450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flipV="1">
            <a:off x="9057736" y="3295291"/>
            <a:ext cx="1915064" cy="1069675"/>
          </a:xfrm>
          <a:prstGeom prst="straightConnector1">
            <a:avLst/>
          </a:prstGeom>
          <a:ln w="952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836" y="6079724"/>
            <a:ext cx="939455" cy="7401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85339" y="6180542"/>
            <a:ext cx="3657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PHMSA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9442938" y="2101936"/>
            <a:ext cx="2540976" cy="92333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2015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224 incidents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811,062 gallons spilled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8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8465" y="334108"/>
            <a:ext cx="10018713" cy="1752599"/>
          </a:xfrm>
        </p:spPr>
        <p:txBody>
          <a:bodyPr/>
          <a:lstStyle/>
          <a:p>
            <a:r>
              <a:rPr lang="en-US" dirty="0" smtClean="0"/>
              <a:t>Aging Pipelines in the US</a:t>
            </a:r>
            <a:endParaRPr lang="en-US" dirty="0"/>
          </a:p>
        </p:txBody>
      </p:sp>
      <p:pic>
        <p:nvPicPr>
          <p:cNvPr id="5122" name="Picture 2" descr="N:\Policy\Pipeline Safety\maps and images\Pipeline Age Profile for Transmission and Distribution Pipelines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416" y="1852247"/>
            <a:ext cx="9010810" cy="39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836" y="6079724"/>
            <a:ext cx="939455" cy="740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90089" y="5941224"/>
            <a:ext cx="3657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PHMSA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8581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773723" y="1253394"/>
          <a:ext cx="10621107" cy="544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62545" y="138545"/>
            <a:ext cx="10312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Incident </a:t>
            </a:r>
            <a:r>
              <a:rPr lang="en-US" sz="3600" dirty="0"/>
              <a:t>Rates </a:t>
            </a:r>
            <a:r>
              <a:rPr lang="en-US" sz="3600" dirty="0" smtClean="0"/>
              <a:t>Per Decade </a:t>
            </a:r>
          </a:p>
          <a:p>
            <a:pPr algn="ctr"/>
            <a:r>
              <a:rPr lang="en-US" sz="3600" dirty="0" smtClean="0"/>
              <a:t>for </a:t>
            </a:r>
            <a:r>
              <a:rPr lang="en-US" sz="3600" dirty="0"/>
              <a:t>Hazardous Liquid Pipelines</a:t>
            </a:r>
          </a:p>
        </p:txBody>
      </p:sp>
      <p:sp>
        <p:nvSpPr>
          <p:cNvPr id="3" name="Oval 2"/>
          <p:cNvSpPr/>
          <p:nvPr/>
        </p:nvSpPr>
        <p:spPr>
          <a:xfrm>
            <a:off x="4448908" y="4501662"/>
            <a:ext cx="2461846" cy="23563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836" y="6079724"/>
            <a:ext cx="939455" cy="7401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9909" y="6621320"/>
            <a:ext cx="1991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Pipeline Safety Trust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45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776</TotalTime>
  <Words>714</Words>
  <Application>Microsoft Office PowerPoint</Application>
  <PresentationFormat>Widescreen</PresentationFormat>
  <Paragraphs>144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Corbel</vt:lpstr>
      <vt:lpstr>Wingdings 2</vt:lpstr>
      <vt:lpstr>HDOfficeLightV0</vt:lpstr>
      <vt:lpstr>Parallax</vt:lpstr>
      <vt:lpstr>Pipeline Safety in Michigan  </vt:lpstr>
      <vt:lpstr>PowerPoint Presentation</vt:lpstr>
      <vt:lpstr>Miles of Pipeline in the US</vt:lpstr>
      <vt:lpstr>Miles of Pipeline in Michigan </vt:lpstr>
      <vt:lpstr>PowerPoint Presentation</vt:lpstr>
      <vt:lpstr>Pipeline Incidents (1996-2015) </vt:lpstr>
      <vt:lpstr>Crude Oil Pipeline Incidents (1996-2015)</vt:lpstr>
      <vt:lpstr>Aging Pipelines in the US</vt:lpstr>
      <vt:lpstr>PowerPoint Presentation</vt:lpstr>
      <vt:lpstr>The Bathtub Curve</vt:lpstr>
      <vt:lpstr>Cause of  Hazardous Liquid Incidents</vt:lpstr>
      <vt:lpstr>Michigan Petroleum Task Force</vt:lpstr>
      <vt:lpstr>Recommendations Line 5 in the Straits</vt:lpstr>
      <vt:lpstr>Statewide Recommendations</vt:lpstr>
      <vt:lpstr>Task Force Recommendations</vt:lpstr>
      <vt:lpstr>Task Force Recommendations</vt:lpstr>
      <vt:lpstr>Task Force Recommendations</vt:lpstr>
      <vt:lpstr>Risk Analysis</vt:lpstr>
      <vt:lpstr>Alternatives Analysis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Northern Michigan Pipeline Education Project</dc:title>
  <dc:creator>Jennifer McKay</dc:creator>
  <cp:lastModifiedBy>Jennifer McKay</cp:lastModifiedBy>
  <cp:revision>107</cp:revision>
  <cp:lastPrinted>2015-11-13T17:26:52Z</cp:lastPrinted>
  <dcterms:created xsi:type="dcterms:W3CDTF">2015-11-05T21:16:43Z</dcterms:created>
  <dcterms:modified xsi:type="dcterms:W3CDTF">2016-04-26T14:00:27Z</dcterms:modified>
</cp:coreProperties>
</file>