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74" r:id="rId3"/>
    <p:sldId id="276" r:id="rId4"/>
    <p:sldId id="257" r:id="rId5"/>
    <p:sldId id="258" r:id="rId6"/>
    <p:sldId id="259" r:id="rId7"/>
    <p:sldId id="260" r:id="rId8"/>
    <p:sldId id="261" r:id="rId9"/>
    <p:sldId id="262" r:id="rId10"/>
    <p:sldId id="263" r:id="rId11"/>
    <p:sldId id="264" r:id="rId12"/>
    <p:sldId id="266" r:id="rId13"/>
    <p:sldId id="268" r:id="rId14"/>
    <p:sldId id="269" r:id="rId15"/>
    <p:sldId id="270" r:id="rId16"/>
    <p:sldId id="271" r:id="rId17"/>
    <p:sldId id="272" r:id="rId18"/>
    <p:sldId id="273"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41"/>
    <p:restoredTop sz="94694"/>
  </p:normalViewPr>
  <p:slideViewPr>
    <p:cSldViewPr snapToGrid="0" snapToObjects="1">
      <p:cViewPr varScale="1">
        <p:scale>
          <a:sx n="87" d="100"/>
          <a:sy n="87" d="100"/>
        </p:scale>
        <p:origin x="73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7F481-5B6D-C743-B3E6-7A7CFD7C6FBB}" type="datetimeFigureOut">
              <a:rPr lang="en-US" smtClean="0"/>
              <a:t>8/11/2020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FC4AAF-D9A6-0E48-8E1A-682657806D55}" type="slidenum">
              <a:rPr lang="en-US" smtClean="0"/>
              <a:t>‹#›</a:t>
            </a:fld>
            <a:endParaRPr lang="en-US"/>
          </a:p>
        </p:txBody>
      </p:sp>
    </p:spTree>
    <p:extLst>
      <p:ext uri="{BB962C8B-B14F-4D97-AF65-F5344CB8AC3E}">
        <p14:creationId xmlns:p14="http://schemas.microsoft.com/office/powerpoint/2010/main" val="1362634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C4AAF-D9A6-0E48-8E1A-682657806D55}" type="slidenum">
              <a:rPr lang="en-US" smtClean="0"/>
              <a:t>10</a:t>
            </a:fld>
            <a:endParaRPr lang="en-US"/>
          </a:p>
        </p:txBody>
      </p:sp>
    </p:spTree>
    <p:extLst>
      <p:ext uri="{BB962C8B-B14F-4D97-AF65-F5344CB8AC3E}">
        <p14:creationId xmlns:p14="http://schemas.microsoft.com/office/powerpoint/2010/main" val="970869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C4AAF-D9A6-0E48-8E1A-682657806D55}" type="slidenum">
              <a:rPr lang="en-US" smtClean="0"/>
              <a:t>11</a:t>
            </a:fld>
            <a:endParaRPr lang="en-US"/>
          </a:p>
        </p:txBody>
      </p:sp>
    </p:spTree>
    <p:extLst>
      <p:ext uri="{BB962C8B-B14F-4D97-AF65-F5344CB8AC3E}">
        <p14:creationId xmlns:p14="http://schemas.microsoft.com/office/powerpoint/2010/main" val="336802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C4AAF-D9A6-0E48-8E1A-682657806D55}" type="slidenum">
              <a:rPr lang="en-US" smtClean="0"/>
              <a:t>16</a:t>
            </a:fld>
            <a:endParaRPr lang="en-US"/>
          </a:p>
        </p:txBody>
      </p:sp>
    </p:spTree>
    <p:extLst>
      <p:ext uri="{BB962C8B-B14F-4D97-AF65-F5344CB8AC3E}">
        <p14:creationId xmlns:p14="http://schemas.microsoft.com/office/powerpoint/2010/main" val="758170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E11A7B-E02A-6640-9C6D-845A88391A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5DE68A-5667-8F43-825E-A6583003AA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D8B0758-1E8B-AF43-B9CD-E8247B20B66C}"/>
              </a:ext>
            </a:extLst>
          </p:cNvPr>
          <p:cNvSpPr>
            <a:spLocks noGrp="1"/>
          </p:cNvSpPr>
          <p:nvPr>
            <p:ph type="dt" sz="half" idx="10"/>
          </p:nvPr>
        </p:nvSpPr>
        <p:spPr/>
        <p:txBody>
          <a:bodyPr/>
          <a:lstStyle/>
          <a:p>
            <a:fld id="{F639D42C-CEE8-7044-B298-51F3D18B5AF6}" type="datetimeFigureOut">
              <a:rPr lang="en-US" smtClean="0"/>
              <a:t>8/11/2020</a:t>
            </a:fld>
            <a:endParaRPr lang="en-US"/>
          </a:p>
        </p:txBody>
      </p:sp>
      <p:sp>
        <p:nvSpPr>
          <p:cNvPr id="5" name="Footer Placeholder 4">
            <a:extLst>
              <a:ext uri="{FF2B5EF4-FFF2-40B4-BE49-F238E27FC236}">
                <a16:creationId xmlns:a16="http://schemas.microsoft.com/office/drawing/2014/main" xmlns="" id="{8FC03F52-C57B-CC4B-98A4-DC6103296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A9BDF77-3842-3748-9073-2615538A2389}"/>
              </a:ext>
            </a:extLst>
          </p:cNvPr>
          <p:cNvSpPr>
            <a:spLocks noGrp="1"/>
          </p:cNvSpPr>
          <p:nvPr>
            <p:ph type="sldNum" sz="quarter" idx="12"/>
          </p:nvPr>
        </p:nvSpPr>
        <p:spPr/>
        <p:txBody>
          <a:bodyPr/>
          <a:lstStyle/>
          <a:p>
            <a:fld id="{21D16B60-38C0-F246-8ACB-3E41DE7BE37E}" type="slidenum">
              <a:rPr lang="en-US" smtClean="0"/>
              <a:t>‹#›</a:t>
            </a:fld>
            <a:endParaRPr lang="en-US"/>
          </a:p>
        </p:txBody>
      </p:sp>
    </p:spTree>
    <p:extLst>
      <p:ext uri="{BB962C8B-B14F-4D97-AF65-F5344CB8AC3E}">
        <p14:creationId xmlns:p14="http://schemas.microsoft.com/office/powerpoint/2010/main" val="2503274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0F59A8-7025-B141-B82D-60184B192F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36C691E-06DF-974B-8327-C79A45BB7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3969D12-240A-7F46-BEFE-7AC7B690D29C}"/>
              </a:ext>
            </a:extLst>
          </p:cNvPr>
          <p:cNvSpPr>
            <a:spLocks noGrp="1"/>
          </p:cNvSpPr>
          <p:nvPr>
            <p:ph type="dt" sz="half" idx="10"/>
          </p:nvPr>
        </p:nvSpPr>
        <p:spPr/>
        <p:txBody>
          <a:bodyPr/>
          <a:lstStyle/>
          <a:p>
            <a:fld id="{F639D42C-CEE8-7044-B298-51F3D18B5AF6}" type="datetimeFigureOut">
              <a:rPr lang="en-US" smtClean="0"/>
              <a:t>8/11/2020</a:t>
            </a:fld>
            <a:endParaRPr lang="en-US"/>
          </a:p>
        </p:txBody>
      </p:sp>
      <p:sp>
        <p:nvSpPr>
          <p:cNvPr id="5" name="Footer Placeholder 4">
            <a:extLst>
              <a:ext uri="{FF2B5EF4-FFF2-40B4-BE49-F238E27FC236}">
                <a16:creationId xmlns:a16="http://schemas.microsoft.com/office/drawing/2014/main" xmlns="" id="{EA27B7E9-08EC-8B45-8A74-B7F326A747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967B1B8-590E-8243-9077-B7B7DE56C9E7}"/>
              </a:ext>
            </a:extLst>
          </p:cNvPr>
          <p:cNvSpPr>
            <a:spLocks noGrp="1"/>
          </p:cNvSpPr>
          <p:nvPr>
            <p:ph type="sldNum" sz="quarter" idx="12"/>
          </p:nvPr>
        </p:nvSpPr>
        <p:spPr/>
        <p:txBody>
          <a:bodyPr/>
          <a:lstStyle/>
          <a:p>
            <a:fld id="{21D16B60-38C0-F246-8ACB-3E41DE7BE37E}" type="slidenum">
              <a:rPr lang="en-US" smtClean="0"/>
              <a:t>‹#›</a:t>
            </a:fld>
            <a:endParaRPr lang="en-US"/>
          </a:p>
        </p:txBody>
      </p:sp>
    </p:spTree>
    <p:extLst>
      <p:ext uri="{BB962C8B-B14F-4D97-AF65-F5344CB8AC3E}">
        <p14:creationId xmlns:p14="http://schemas.microsoft.com/office/powerpoint/2010/main" val="811947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E979E9C-1F80-6B4E-8B4D-7C2A036B81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17B4710-E262-8841-A9A7-07321F190C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93E6BD-BDA0-BC49-8E1F-530DAB177ACF}"/>
              </a:ext>
            </a:extLst>
          </p:cNvPr>
          <p:cNvSpPr>
            <a:spLocks noGrp="1"/>
          </p:cNvSpPr>
          <p:nvPr>
            <p:ph type="dt" sz="half" idx="10"/>
          </p:nvPr>
        </p:nvSpPr>
        <p:spPr/>
        <p:txBody>
          <a:bodyPr/>
          <a:lstStyle/>
          <a:p>
            <a:fld id="{F639D42C-CEE8-7044-B298-51F3D18B5AF6}" type="datetimeFigureOut">
              <a:rPr lang="en-US" smtClean="0"/>
              <a:t>8/11/2020</a:t>
            </a:fld>
            <a:endParaRPr lang="en-US"/>
          </a:p>
        </p:txBody>
      </p:sp>
      <p:sp>
        <p:nvSpPr>
          <p:cNvPr id="5" name="Footer Placeholder 4">
            <a:extLst>
              <a:ext uri="{FF2B5EF4-FFF2-40B4-BE49-F238E27FC236}">
                <a16:creationId xmlns:a16="http://schemas.microsoft.com/office/drawing/2014/main" xmlns="" id="{46A26670-0D39-7F48-B41B-674186F90E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6E9D137-51BC-1C41-AFF0-457A3E297268}"/>
              </a:ext>
            </a:extLst>
          </p:cNvPr>
          <p:cNvSpPr>
            <a:spLocks noGrp="1"/>
          </p:cNvSpPr>
          <p:nvPr>
            <p:ph type="sldNum" sz="quarter" idx="12"/>
          </p:nvPr>
        </p:nvSpPr>
        <p:spPr/>
        <p:txBody>
          <a:bodyPr/>
          <a:lstStyle/>
          <a:p>
            <a:fld id="{21D16B60-38C0-F246-8ACB-3E41DE7BE37E}" type="slidenum">
              <a:rPr lang="en-US" smtClean="0"/>
              <a:t>‹#›</a:t>
            </a:fld>
            <a:endParaRPr lang="en-US"/>
          </a:p>
        </p:txBody>
      </p:sp>
    </p:spTree>
    <p:extLst>
      <p:ext uri="{BB962C8B-B14F-4D97-AF65-F5344CB8AC3E}">
        <p14:creationId xmlns:p14="http://schemas.microsoft.com/office/powerpoint/2010/main" val="2321624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4C9575-F247-6947-A8B6-26CB4CF4BC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6B2EE99-D821-7447-91FB-4415EB63ED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1A123F0-5244-8141-933B-58264737DC6E}"/>
              </a:ext>
            </a:extLst>
          </p:cNvPr>
          <p:cNvSpPr>
            <a:spLocks noGrp="1"/>
          </p:cNvSpPr>
          <p:nvPr>
            <p:ph type="dt" sz="half" idx="10"/>
          </p:nvPr>
        </p:nvSpPr>
        <p:spPr/>
        <p:txBody>
          <a:bodyPr/>
          <a:lstStyle/>
          <a:p>
            <a:fld id="{F639D42C-CEE8-7044-B298-51F3D18B5AF6}" type="datetimeFigureOut">
              <a:rPr lang="en-US" smtClean="0"/>
              <a:t>8/11/2020</a:t>
            </a:fld>
            <a:endParaRPr lang="en-US"/>
          </a:p>
        </p:txBody>
      </p:sp>
      <p:sp>
        <p:nvSpPr>
          <p:cNvPr id="5" name="Footer Placeholder 4">
            <a:extLst>
              <a:ext uri="{FF2B5EF4-FFF2-40B4-BE49-F238E27FC236}">
                <a16:creationId xmlns:a16="http://schemas.microsoft.com/office/drawing/2014/main" xmlns="" id="{D518823A-C731-3B4C-96F0-915015F9B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97D1974-2F07-004C-A017-20B9D9E77B55}"/>
              </a:ext>
            </a:extLst>
          </p:cNvPr>
          <p:cNvSpPr>
            <a:spLocks noGrp="1"/>
          </p:cNvSpPr>
          <p:nvPr>
            <p:ph type="sldNum" sz="quarter" idx="12"/>
          </p:nvPr>
        </p:nvSpPr>
        <p:spPr/>
        <p:txBody>
          <a:bodyPr/>
          <a:lstStyle/>
          <a:p>
            <a:fld id="{21D16B60-38C0-F246-8ACB-3E41DE7BE37E}" type="slidenum">
              <a:rPr lang="en-US" smtClean="0"/>
              <a:t>‹#›</a:t>
            </a:fld>
            <a:endParaRPr lang="en-US"/>
          </a:p>
        </p:txBody>
      </p:sp>
    </p:spTree>
    <p:extLst>
      <p:ext uri="{BB962C8B-B14F-4D97-AF65-F5344CB8AC3E}">
        <p14:creationId xmlns:p14="http://schemas.microsoft.com/office/powerpoint/2010/main" val="3531480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DDEE7E-C6B3-E142-A48F-B0237291B9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9381A82-2097-994B-A247-CD0ACC704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CB1D8E8-540C-C149-9B5D-A19DA8EBDBA4}"/>
              </a:ext>
            </a:extLst>
          </p:cNvPr>
          <p:cNvSpPr>
            <a:spLocks noGrp="1"/>
          </p:cNvSpPr>
          <p:nvPr>
            <p:ph type="dt" sz="half" idx="10"/>
          </p:nvPr>
        </p:nvSpPr>
        <p:spPr/>
        <p:txBody>
          <a:bodyPr/>
          <a:lstStyle/>
          <a:p>
            <a:fld id="{F639D42C-CEE8-7044-B298-51F3D18B5AF6}" type="datetimeFigureOut">
              <a:rPr lang="en-US" smtClean="0"/>
              <a:t>8/11/2020</a:t>
            </a:fld>
            <a:endParaRPr lang="en-US"/>
          </a:p>
        </p:txBody>
      </p:sp>
      <p:sp>
        <p:nvSpPr>
          <p:cNvPr id="5" name="Footer Placeholder 4">
            <a:extLst>
              <a:ext uri="{FF2B5EF4-FFF2-40B4-BE49-F238E27FC236}">
                <a16:creationId xmlns:a16="http://schemas.microsoft.com/office/drawing/2014/main" xmlns="" id="{F2E8FAAE-1E49-524C-BE87-DB758A23B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B4EEA8A-A850-B343-A54A-D055814D41AE}"/>
              </a:ext>
            </a:extLst>
          </p:cNvPr>
          <p:cNvSpPr>
            <a:spLocks noGrp="1"/>
          </p:cNvSpPr>
          <p:nvPr>
            <p:ph type="sldNum" sz="quarter" idx="12"/>
          </p:nvPr>
        </p:nvSpPr>
        <p:spPr/>
        <p:txBody>
          <a:bodyPr/>
          <a:lstStyle/>
          <a:p>
            <a:fld id="{21D16B60-38C0-F246-8ACB-3E41DE7BE37E}" type="slidenum">
              <a:rPr lang="en-US" smtClean="0"/>
              <a:t>‹#›</a:t>
            </a:fld>
            <a:endParaRPr lang="en-US"/>
          </a:p>
        </p:txBody>
      </p:sp>
    </p:spTree>
    <p:extLst>
      <p:ext uri="{BB962C8B-B14F-4D97-AF65-F5344CB8AC3E}">
        <p14:creationId xmlns:p14="http://schemas.microsoft.com/office/powerpoint/2010/main" val="2870213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1C88E9-2F30-5A47-8C0B-3995D8240E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DC74CB6-A203-B445-8B6A-D557D41A42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CECC101-46DC-9B4A-B938-17E67BDF30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82F96AD-51C0-D34A-8414-AC2C0A557824}"/>
              </a:ext>
            </a:extLst>
          </p:cNvPr>
          <p:cNvSpPr>
            <a:spLocks noGrp="1"/>
          </p:cNvSpPr>
          <p:nvPr>
            <p:ph type="dt" sz="half" idx="10"/>
          </p:nvPr>
        </p:nvSpPr>
        <p:spPr/>
        <p:txBody>
          <a:bodyPr/>
          <a:lstStyle/>
          <a:p>
            <a:fld id="{F639D42C-CEE8-7044-B298-51F3D18B5AF6}" type="datetimeFigureOut">
              <a:rPr lang="en-US" smtClean="0"/>
              <a:t>8/11/2020</a:t>
            </a:fld>
            <a:endParaRPr lang="en-US"/>
          </a:p>
        </p:txBody>
      </p:sp>
      <p:sp>
        <p:nvSpPr>
          <p:cNvPr id="6" name="Footer Placeholder 5">
            <a:extLst>
              <a:ext uri="{FF2B5EF4-FFF2-40B4-BE49-F238E27FC236}">
                <a16:creationId xmlns:a16="http://schemas.microsoft.com/office/drawing/2014/main" xmlns="" id="{D87485C1-E147-FB40-87EA-F8CB067C62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EBDF736-249C-8643-96C4-499785557990}"/>
              </a:ext>
            </a:extLst>
          </p:cNvPr>
          <p:cNvSpPr>
            <a:spLocks noGrp="1"/>
          </p:cNvSpPr>
          <p:nvPr>
            <p:ph type="sldNum" sz="quarter" idx="12"/>
          </p:nvPr>
        </p:nvSpPr>
        <p:spPr/>
        <p:txBody>
          <a:bodyPr/>
          <a:lstStyle/>
          <a:p>
            <a:fld id="{21D16B60-38C0-F246-8ACB-3E41DE7BE37E}" type="slidenum">
              <a:rPr lang="en-US" smtClean="0"/>
              <a:t>‹#›</a:t>
            </a:fld>
            <a:endParaRPr lang="en-US"/>
          </a:p>
        </p:txBody>
      </p:sp>
    </p:spTree>
    <p:extLst>
      <p:ext uri="{BB962C8B-B14F-4D97-AF65-F5344CB8AC3E}">
        <p14:creationId xmlns:p14="http://schemas.microsoft.com/office/powerpoint/2010/main" val="2373933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AF50DE-92DA-EC45-B8A7-2D5444237A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D7235AE-5D2D-4D45-8C90-844F80A61C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C9B3897-48C1-C941-9B54-1E125F225A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A32FF0D-F1F5-CF4F-95F3-AD84DA7500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637F642-91D7-EC43-9056-A90550B0C7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C6C10E7-6154-3144-9556-796044D66344}"/>
              </a:ext>
            </a:extLst>
          </p:cNvPr>
          <p:cNvSpPr>
            <a:spLocks noGrp="1"/>
          </p:cNvSpPr>
          <p:nvPr>
            <p:ph type="dt" sz="half" idx="10"/>
          </p:nvPr>
        </p:nvSpPr>
        <p:spPr/>
        <p:txBody>
          <a:bodyPr/>
          <a:lstStyle/>
          <a:p>
            <a:fld id="{F639D42C-CEE8-7044-B298-51F3D18B5AF6}" type="datetimeFigureOut">
              <a:rPr lang="en-US" smtClean="0"/>
              <a:t>8/11/2020</a:t>
            </a:fld>
            <a:endParaRPr lang="en-US"/>
          </a:p>
        </p:txBody>
      </p:sp>
      <p:sp>
        <p:nvSpPr>
          <p:cNvPr id="8" name="Footer Placeholder 7">
            <a:extLst>
              <a:ext uri="{FF2B5EF4-FFF2-40B4-BE49-F238E27FC236}">
                <a16:creationId xmlns:a16="http://schemas.microsoft.com/office/drawing/2014/main" xmlns="" id="{C76E614F-A7B3-A344-A8A4-564285076E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B07B33A-F045-F84C-8FF9-5119319D2F96}"/>
              </a:ext>
            </a:extLst>
          </p:cNvPr>
          <p:cNvSpPr>
            <a:spLocks noGrp="1"/>
          </p:cNvSpPr>
          <p:nvPr>
            <p:ph type="sldNum" sz="quarter" idx="12"/>
          </p:nvPr>
        </p:nvSpPr>
        <p:spPr/>
        <p:txBody>
          <a:bodyPr/>
          <a:lstStyle/>
          <a:p>
            <a:fld id="{21D16B60-38C0-F246-8ACB-3E41DE7BE37E}" type="slidenum">
              <a:rPr lang="en-US" smtClean="0"/>
              <a:t>‹#›</a:t>
            </a:fld>
            <a:endParaRPr lang="en-US"/>
          </a:p>
        </p:txBody>
      </p:sp>
    </p:spTree>
    <p:extLst>
      <p:ext uri="{BB962C8B-B14F-4D97-AF65-F5344CB8AC3E}">
        <p14:creationId xmlns:p14="http://schemas.microsoft.com/office/powerpoint/2010/main" val="142615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3255D0-370B-C346-B6FB-77AC447998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474B289-96F4-A44B-BEAF-1DC7338BE068}"/>
              </a:ext>
            </a:extLst>
          </p:cNvPr>
          <p:cNvSpPr>
            <a:spLocks noGrp="1"/>
          </p:cNvSpPr>
          <p:nvPr>
            <p:ph type="dt" sz="half" idx="10"/>
          </p:nvPr>
        </p:nvSpPr>
        <p:spPr/>
        <p:txBody>
          <a:bodyPr/>
          <a:lstStyle/>
          <a:p>
            <a:fld id="{F639D42C-CEE8-7044-B298-51F3D18B5AF6}" type="datetimeFigureOut">
              <a:rPr lang="en-US" smtClean="0"/>
              <a:t>8/11/2020</a:t>
            </a:fld>
            <a:endParaRPr lang="en-US"/>
          </a:p>
        </p:txBody>
      </p:sp>
      <p:sp>
        <p:nvSpPr>
          <p:cNvPr id="4" name="Footer Placeholder 3">
            <a:extLst>
              <a:ext uri="{FF2B5EF4-FFF2-40B4-BE49-F238E27FC236}">
                <a16:creationId xmlns:a16="http://schemas.microsoft.com/office/drawing/2014/main" xmlns="" id="{A758C695-3874-9346-8672-902CFA99F9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5559174-8D3E-944F-A45A-EAFEEA093859}"/>
              </a:ext>
            </a:extLst>
          </p:cNvPr>
          <p:cNvSpPr>
            <a:spLocks noGrp="1"/>
          </p:cNvSpPr>
          <p:nvPr>
            <p:ph type="sldNum" sz="quarter" idx="12"/>
          </p:nvPr>
        </p:nvSpPr>
        <p:spPr/>
        <p:txBody>
          <a:bodyPr/>
          <a:lstStyle/>
          <a:p>
            <a:fld id="{21D16B60-38C0-F246-8ACB-3E41DE7BE37E}" type="slidenum">
              <a:rPr lang="en-US" smtClean="0"/>
              <a:t>‹#›</a:t>
            </a:fld>
            <a:endParaRPr lang="en-US"/>
          </a:p>
        </p:txBody>
      </p:sp>
    </p:spTree>
    <p:extLst>
      <p:ext uri="{BB962C8B-B14F-4D97-AF65-F5344CB8AC3E}">
        <p14:creationId xmlns:p14="http://schemas.microsoft.com/office/powerpoint/2010/main" val="2607714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C41A29-87CD-5E42-83D7-CE321C846B56}"/>
              </a:ext>
            </a:extLst>
          </p:cNvPr>
          <p:cNvSpPr>
            <a:spLocks noGrp="1"/>
          </p:cNvSpPr>
          <p:nvPr>
            <p:ph type="dt" sz="half" idx="10"/>
          </p:nvPr>
        </p:nvSpPr>
        <p:spPr/>
        <p:txBody>
          <a:bodyPr/>
          <a:lstStyle/>
          <a:p>
            <a:fld id="{F639D42C-CEE8-7044-B298-51F3D18B5AF6}" type="datetimeFigureOut">
              <a:rPr lang="en-US" smtClean="0"/>
              <a:t>8/11/2020</a:t>
            </a:fld>
            <a:endParaRPr lang="en-US"/>
          </a:p>
        </p:txBody>
      </p:sp>
      <p:sp>
        <p:nvSpPr>
          <p:cNvPr id="3" name="Footer Placeholder 2">
            <a:extLst>
              <a:ext uri="{FF2B5EF4-FFF2-40B4-BE49-F238E27FC236}">
                <a16:creationId xmlns:a16="http://schemas.microsoft.com/office/drawing/2014/main" xmlns="" id="{D38BB419-9227-8449-B414-4854618930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55AB37E-7816-F744-B34B-50D7EFBB2D7D}"/>
              </a:ext>
            </a:extLst>
          </p:cNvPr>
          <p:cNvSpPr>
            <a:spLocks noGrp="1"/>
          </p:cNvSpPr>
          <p:nvPr>
            <p:ph type="sldNum" sz="quarter" idx="12"/>
          </p:nvPr>
        </p:nvSpPr>
        <p:spPr/>
        <p:txBody>
          <a:bodyPr/>
          <a:lstStyle/>
          <a:p>
            <a:fld id="{21D16B60-38C0-F246-8ACB-3E41DE7BE37E}" type="slidenum">
              <a:rPr lang="en-US" smtClean="0"/>
              <a:t>‹#›</a:t>
            </a:fld>
            <a:endParaRPr lang="en-US"/>
          </a:p>
        </p:txBody>
      </p:sp>
    </p:spTree>
    <p:extLst>
      <p:ext uri="{BB962C8B-B14F-4D97-AF65-F5344CB8AC3E}">
        <p14:creationId xmlns:p14="http://schemas.microsoft.com/office/powerpoint/2010/main" val="1992805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68EF58-B836-BA40-8EE2-619EB98D56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8D3C2B-D4E1-4C4F-9A9E-B57326CA1A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D4B7FB9-3BFF-1442-B2AB-02482DA73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B50D5E4-8951-2E43-8FBF-DB16ECB64DD1}"/>
              </a:ext>
            </a:extLst>
          </p:cNvPr>
          <p:cNvSpPr>
            <a:spLocks noGrp="1"/>
          </p:cNvSpPr>
          <p:nvPr>
            <p:ph type="dt" sz="half" idx="10"/>
          </p:nvPr>
        </p:nvSpPr>
        <p:spPr/>
        <p:txBody>
          <a:bodyPr/>
          <a:lstStyle/>
          <a:p>
            <a:fld id="{F639D42C-CEE8-7044-B298-51F3D18B5AF6}" type="datetimeFigureOut">
              <a:rPr lang="en-US" smtClean="0"/>
              <a:t>8/11/2020</a:t>
            </a:fld>
            <a:endParaRPr lang="en-US"/>
          </a:p>
        </p:txBody>
      </p:sp>
      <p:sp>
        <p:nvSpPr>
          <p:cNvPr id="6" name="Footer Placeholder 5">
            <a:extLst>
              <a:ext uri="{FF2B5EF4-FFF2-40B4-BE49-F238E27FC236}">
                <a16:creationId xmlns:a16="http://schemas.microsoft.com/office/drawing/2014/main" xmlns="" id="{E50549ED-AE6E-DA48-955C-8249657F12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302B82B-8206-EB47-8580-EBBF6753452E}"/>
              </a:ext>
            </a:extLst>
          </p:cNvPr>
          <p:cNvSpPr>
            <a:spLocks noGrp="1"/>
          </p:cNvSpPr>
          <p:nvPr>
            <p:ph type="sldNum" sz="quarter" idx="12"/>
          </p:nvPr>
        </p:nvSpPr>
        <p:spPr/>
        <p:txBody>
          <a:bodyPr/>
          <a:lstStyle/>
          <a:p>
            <a:fld id="{21D16B60-38C0-F246-8ACB-3E41DE7BE37E}" type="slidenum">
              <a:rPr lang="en-US" smtClean="0"/>
              <a:t>‹#›</a:t>
            </a:fld>
            <a:endParaRPr lang="en-US"/>
          </a:p>
        </p:txBody>
      </p:sp>
    </p:spTree>
    <p:extLst>
      <p:ext uri="{BB962C8B-B14F-4D97-AF65-F5344CB8AC3E}">
        <p14:creationId xmlns:p14="http://schemas.microsoft.com/office/powerpoint/2010/main" val="2689456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D4D0C-BF25-1B4A-AF20-8BFA8210F0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7B46763-E8A1-A74C-8CD1-528E105E61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64C8625-CA29-9143-A1DD-167761CCEA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4A4E550-20F2-4F4B-A659-0CB37F16B346}"/>
              </a:ext>
            </a:extLst>
          </p:cNvPr>
          <p:cNvSpPr>
            <a:spLocks noGrp="1"/>
          </p:cNvSpPr>
          <p:nvPr>
            <p:ph type="dt" sz="half" idx="10"/>
          </p:nvPr>
        </p:nvSpPr>
        <p:spPr/>
        <p:txBody>
          <a:bodyPr/>
          <a:lstStyle/>
          <a:p>
            <a:fld id="{F639D42C-CEE8-7044-B298-51F3D18B5AF6}" type="datetimeFigureOut">
              <a:rPr lang="en-US" smtClean="0"/>
              <a:t>8/11/2020</a:t>
            </a:fld>
            <a:endParaRPr lang="en-US"/>
          </a:p>
        </p:txBody>
      </p:sp>
      <p:sp>
        <p:nvSpPr>
          <p:cNvPr id="6" name="Footer Placeholder 5">
            <a:extLst>
              <a:ext uri="{FF2B5EF4-FFF2-40B4-BE49-F238E27FC236}">
                <a16:creationId xmlns:a16="http://schemas.microsoft.com/office/drawing/2014/main" xmlns="" id="{54B32916-C6DA-EE43-815E-DA2B21322C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7D96AB9-3FB4-934B-99E2-115DFC440D94}"/>
              </a:ext>
            </a:extLst>
          </p:cNvPr>
          <p:cNvSpPr>
            <a:spLocks noGrp="1"/>
          </p:cNvSpPr>
          <p:nvPr>
            <p:ph type="sldNum" sz="quarter" idx="12"/>
          </p:nvPr>
        </p:nvSpPr>
        <p:spPr/>
        <p:txBody>
          <a:bodyPr/>
          <a:lstStyle/>
          <a:p>
            <a:fld id="{21D16B60-38C0-F246-8ACB-3E41DE7BE37E}" type="slidenum">
              <a:rPr lang="en-US" smtClean="0"/>
              <a:t>‹#›</a:t>
            </a:fld>
            <a:endParaRPr lang="en-US"/>
          </a:p>
        </p:txBody>
      </p:sp>
    </p:spTree>
    <p:extLst>
      <p:ext uri="{BB962C8B-B14F-4D97-AF65-F5344CB8AC3E}">
        <p14:creationId xmlns:p14="http://schemas.microsoft.com/office/powerpoint/2010/main" val="3003761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B4B7726-4490-8142-BD14-82BBD2DC23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5FCAAB6-62D5-A248-8D5B-1B55D39DD8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35548F-040E-8742-8675-09004BE51A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9D42C-CEE8-7044-B298-51F3D18B5AF6}" type="datetimeFigureOut">
              <a:rPr lang="en-US" smtClean="0"/>
              <a:t>8/11/2020</a:t>
            </a:fld>
            <a:endParaRPr lang="en-US"/>
          </a:p>
        </p:txBody>
      </p:sp>
      <p:sp>
        <p:nvSpPr>
          <p:cNvPr id="5" name="Footer Placeholder 4">
            <a:extLst>
              <a:ext uri="{FF2B5EF4-FFF2-40B4-BE49-F238E27FC236}">
                <a16:creationId xmlns:a16="http://schemas.microsoft.com/office/drawing/2014/main" xmlns="" id="{9BB35CA8-2C9C-CC48-93E9-3B541C302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3872AAE-8CDE-ED41-A997-826C9933E8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D16B60-38C0-F246-8ACB-3E41DE7BE37E}" type="slidenum">
              <a:rPr lang="en-US" smtClean="0"/>
              <a:t>‹#›</a:t>
            </a:fld>
            <a:endParaRPr lang="en-US"/>
          </a:p>
        </p:txBody>
      </p:sp>
    </p:spTree>
    <p:extLst>
      <p:ext uri="{BB962C8B-B14F-4D97-AF65-F5344CB8AC3E}">
        <p14:creationId xmlns:p14="http://schemas.microsoft.com/office/powerpoint/2010/main" val="3316708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28782B0-28A9-824C-BE03-7AB19A165E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438" y="-629550"/>
            <a:ext cx="12023124" cy="7779668"/>
          </a:xfrm>
          <a:prstGeom prst="rect">
            <a:avLst/>
          </a:prstGeom>
        </p:spPr>
      </p:pic>
    </p:spTree>
    <p:extLst>
      <p:ext uri="{BB962C8B-B14F-4D97-AF65-F5344CB8AC3E}">
        <p14:creationId xmlns:p14="http://schemas.microsoft.com/office/powerpoint/2010/main" val="3259563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computer&#10;&#10;Description automatically generated">
            <a:extLst>
              <a:ext uri="{FF2B5EF4-FFF2-40B4-BE49-F238E27FC236}">
                <a16:creationId xmlns:a16="http://schemas.microsoft.com/office/drawing/2014/main" xmlns="" id="{526B5BDB-8994-674F-ACBF-F9255BF46D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57" y="-247133"/>
            <a:ext cx="12190690" cy="7888093"/>
          </a:xfrm>
          <a:prstGeom prst="rect">
            <a:avLst/>
          </a:prstGeom>
        </p:spPr>
      </p:pic>
    </p:spTree>
    <p:extLst>
      <p:ext uri="{BB962C8B-B14F-4D97-AF65-F5344CB8AC3E}">
        <p14:creationId xmlns:p14="http://schemas.microsoft.com/office/powerpoint/2010/main" val="1001094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8878DEC-E1FB-AA4F-9BEA-4673F61DF4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6636" y="0"/>
            <a:ext cx="10598727" cy="6858000"/>
          </a:xfrm>
          <a:prstGeom prst="rect">
            <a:avLst/>
          </a:prstGeom>
        </p:spPr>
      </p:pic>
    </p:spTree>
    <p:extLst>
      <p:ext uri="{BB962C8B-B14F-4D97-AF65-F5344CB8AC3E}">
        <p14:creationId xmlns:p14="http://schemas.microsoft.com/office/powerpoint/2010/main" val="2185599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computer&#10;&#10;Description automatically generated">
            <a:extLst>
              <a:ext uri="{FF2B5EF4-FFF2-40B4-BE49-F238E27FC236}">
                <a16:creationId xmlns:a16="http://schemas.microsoft.com/office/drawing/2014/main" xmlns="" id="{3B53DB46-C7CF-6C44-BC5C-5AFA61DCEF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6636" y="0"/>
            <a:ext cx="10598727" cy="6858000"/>
          </a:xfrm>
          <a:prstGeom prst="rect">
            <a:avLst/>
          </a:prstGeom>
        </p:spPr>
      </p:pic>
    </p:spTree>
    <p:extLst>
      <p:ext uri="{BB962C8B-B14F-4D97-AF65-F5344CB8AC3E}">
        <p14:creationId xmlns:p14="http://schemas.microsoft.com/office/powerpoint/2010/main" val="235856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C26F8B0-DB8A-C749-8A02-B95F31DBB0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172" y="170130"/>
            <a:ext cx="10442028" cy="6687870"/>
          </a:xfrm>
          <a:prstGeom prst="rect">
            <a:avLst/>
          </a:prstGeom>
        </p:spPr>
      </p:pic>
    </p:spTree>
    <p:extLst>
      <p:ext uri="{BB962C8B-B14F-4D97-AF65-F5344CB8AC3E}">
        <p14:creationId xmlns:p14="http://schemas.microsoft.com/office/powerpoint/2010/main" val="2874986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10;&#10;Description automatically generated">
            <a:extLst>
              <a:ext uri="{FF2B5EF4-FFF2-40B4-BE49-F238E27FC236}">
                <a16:creationId xmlns:a16="http://schemas.microsoft.com/office/drawing/2014/main" xmlns="" id="{8CCEDDB7-28B6-6A41-A94E-4F41AC20CA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6636" y="0"/>
            <a:ext cx="10598727" cy="6858000"/>
          </a:xfrm>
          <a:prstGeom prst="rect">
            <a:avLst/>
          </a:prstGeom>
        </p:spPr>
      </p:pic>
    </p:spTree>
    <p:extLst>
      <p:ext uri="{BB962C8B-B14F-4D97-AF65-F5344CB8AC3E}">
        <p14:creationId xmlns:p14="http://schemas.microsoft.com/office/powerpoint/2010/main" val="741675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28C8978-FF22-3045-AB53-45E86A8EBA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6636" y="0"/>
            <a:ext cx="10598727" cy="6858000"/>
          </a:xfrm>
          <a:prstGeom prst="rect">
            <a:avLst/>
          </a:prstGeom>
        </p:spPr>
      </p:pic>
    </p:spTree>
    <p:extLst>
      <p:ext uri="{BB962C8B-B14F-4D97-AF65-F5344CB8AC3E}">
        <p14:creationId xmlns:p14="http://schemas.microsoft.com/office/powerpoint/2010/main" val="1730015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computer&#10;&#10;Description automatically generated">
            <a:extLst>
              <a:ext uri="{FF2B5EF4-FFF2-40B4-BE49-F238E27FC236}">
                <a16:creationId xmlns:a16="http://schemas.microsoft.com/office/drawing/2014/main" xmlns="" id="{265DF70B-D5A3-3F40-9162-858AE9AB96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5134" y="-151309"/>
            <a:ext cx="11061731" cy="7157591"/>
          </a:xfrm>
          <a:prstGeom prst="rect">
            <a:avLst/>
          </a:prstGeom>
        </p:spPr>
      </p:pic>
    </p:spTree>
    <p:extLst>
      <p:ext uri="{BB962C8B-B14F-4D97-AF65-F5344CB8AC3E}">
        <p14:creationId xmlns:p14="http://schemas.microsoft.com/office/powerpoint/2010/main" val="176558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7B14431A-B29D-AD46-8482-8E9A30A025B1}"/>
              </a:ext>
            </a:extLst>
          </p:cNvPr>
          <p:cNvSpPr>
            <a:spLocks noGrp="1"/>
          </p:cNvSpPr>
          <p:nvPr>
            <p:ph type="title"/>
          </p:nvPr>
        </p:nvSpPr>
        <p:spPr>
          <a:xfrm>
            <a:off x="838200" y="365125"/>
            <a:ext cx="10515600" cy="1325563"/>
          </a:xfrm>
        </p:spPr>
        <p:txBody>
          <a:bodyPr>
            <a:normAutofit/>
          </a:bodyPr>
          <a:lstStyle/>
          <a:p>
            <a:pPr algn="ctr"/>
            <a:r>
              <a:rPr lang="en-US" b="1" dirty="0">
                <a:latin typeface="Avenir Black" panose="02000503020000020003" pitchFamily="2" charset="0"/>
              </a:rPr>
              <a:t>Quotes from the community</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8666ABED-9382-A446-801C-F2E97FF85AB3}"/>
              </a:ext>
            </a:extLst>
          </p:cNvPr>
          <p:cNvSpPr>
            <a:spLocks noGrp="1"/>
          </p:cNvSpPr>
          <p:nvPr>
            <p:ph idx="1"/>
          </p:nvPr>
        </p:nvSpPr>
        <p:spPr>
          <a:xfrm>
            <a:off x="838200" y="1825625"/>
            <a:ext cx="10515600" cy="4351338"/>
          </a:xfrm>
        </p:spPr>
        <p:txBody>
          <a:bodyPr>
            <a:normAutofit/>
          </a:bodyPr>
          <a:lstStyle/>
          <a:p>
            <a:pPr marL="0" indent="0">
              <a:buNone/>
            </a:pPr>
            <a:r>
              <a:rPr lang="en-US" dirty="0">
                <a:latin typeface="Avenir Medium" panose="02000503020000020003" pitchFamily="2" charset="0"/>
              </a:rPr>
              <a:t>Would be extremely interested in the new manufactured home community for my son and I! Great idea! </a:t>
            </a:r>
          </a:p>
          <a:p>
            <a:pPr marL="0" indent="0" algn="r">
              <a:buNone/>
            </a:pPr>
            <a:r>
              <a:rPr lang="en-US" dirty="0">
                <a:latin typeface="Avenir Book" panose="02000503020000020003" pitchFamily="2" charset="0"/>
              </a:rPr>
              <a:t>– Alyssa Belcher</a:t>
            </a:r>
          </a:p>
          <a:p>
            <a:pPr marL="0" indent="0">
              <a:buNone/>
            </a:pPr>
            <a:endParaRPr lang="en-US" dirty="0">
              <a:latin typeface="Avenir Book" panose="02000503020000020003" pitchFamily="2" charset="0"/>
            </a:endParaRPr>
          </a:p>
          <a:p>
            <a:pPr marL="0" indent="0">
              <a:buNone/>
            </a:pPr>
            <a:r>
              <a:rPr lang="en-US" dirty="0">
                <a:latin typeface="Avenir Medium" panose="02000503020000020003" pitchFamily="2" charset="0"/>
              </a:rPr>
              <a:t>Hey, I’m very interested in this! I currently live in Boyne City, but have been renting for the last six years in the same  place and would love the opportunity to own my own home. If you have anymore information, please keep me posted! </a:t>
            </a:r>
          </a:p>
          <a:p>
            <a:pPr marL="0" indent="0" algn="r">
              <a:buNone/>
            </a:pPr>
            <a:r>
              <a:rPr lang="en-US" dirty="0">
                <a:latin typeface="Avenir Book" panose="02000503020000020003" pitchFamily="2" charset="0"/>
              </a:rPr>
              <a:t>– Tori</a:t>
            </a:r>
          </a:p>
        </p:txBody>
      </p:sp>
    </p:spTree>
    <p:extLst>
      <p:ext uri="{BB962C8B-B14F-4D97-AF65-F5344CB8AC3E}">
        <p14:creationId xmlns:p14="http://schemas.microsoft.com/office/powerpoint/2010/main" val="553881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FD8E3FC9-578A-164F-AC4B-29B85277ABE2}"/>
              </a:ext>
            </a:extLst>
          </p:cNvPr>
          <p:cNvSpPr>
            <a:spLocks noGrp="1"/>
          </p:cNvSpPr>
          <p:nvPr>
            <p:ph idx="1"/>
          </p:nvPr>
        </p:nvSpPr>
        <p:spPr>
          <a:xfrm>
            <a:off x="838200" y="1481959"/>
            <a:ext cx="10515600" cy="4695004"/>
          </a:xfrm>
        </p:spPr>
        <p:txBody>
          <a:bodyPr>
            <a:normAutofit fontScale="92500" lnSpcReduction="10000"/>
          </a:bodyPr>
          <a:lstStyle/>
          <a:p>
            <a:pPr marL="0" indent="0">
              <a:lnSpc>
                <a:spcPct val="110000"/>
              </a:lnSpc>
              <a:buNone/>
            </a:pPr>
            <a:r>
              <a:rPr lang="en-US" sz="2400" dirty="0">
                <a:latin typeface="Avenir Medium" panose="02000503020000020003" pitchFamily="2" charset="0"/>
              </a:rPr>
              <a:t>I am very interested in your manufactured homes going into Boyne city next year! I would love the opportunity for this. For me it’s a chance of a lifetime! My name is Randi bowman, if you would like my number, I’m more than happy to send it to you! And information you need I will provide. Please let me know!</a:t>
            </a:r>
          </a:p>
          <a:p>
            <a:pPr marL="0" indent="0" algn="r">
              <a:lnSpc>
                <a:spcPct val="110000"/>
              </a:lnSpc>
              <a:buNone/>
            </a:pPr>
            <a:r>
              <a:rPr lang="en-US" sz="2400" dirty="0">
                <a:latin typeface="Avenir Book" panose="02000503020000020003" pitchFamily="2" charset="0"/>
              </a:rPr>
              <a:t>– Anonymous </a:t>
            </a:r>
          </a:p>
          <a:p>
            <a:pPr marL="0" indent="0">
              <a:lnSpc>
                <a:spcPct val="110000"/>
              </a:lnSpc>
              <a:buNone/>
            </a:pPr>
            <a:endParaRPr lang="en-US" sz="2400" dirty="0">
              <a:latin typeface="Avenir Book" panose="02000503020000020003" pitchFamily="2" charset="0"/>
            </a:endParaRPr>
          </a:p>
          <a:p>
            <a:pPr marL="0" indent="0">
              <a:lnSpc>
                <a:spcPct val="110000"/>
              </a:lnSpc>
              <a:buNone/>
            </a:pPr>
            <a:r>
              <a:rPr lang="en-US" sz="2400" dirty="0">
                <a:latin typeface="Avenir Medium" panose="02000503020000020003" pitchFamily="2" charset="0"/>
              </a:rPr>
              <a:t>Hello, Yes me and my husband have lived in Boyne city for 3 years now (also grew up here) and we have almost two-year-old twins! We currently live in an apartment and have been desperately looking for other options. can we schedule a time I could call you tomorrow? I was thinking sometime between 10am-11am. Thank you! </a:t>
            </a:r>
          </a:p>
          <a:p>
            <a:pPr marL="0" indent="0" algn="r">
              <a:lnSpc>
                <a:spcPct val="110000"/>
              </a:lnSpc>
              <a:buNone/>
            </a:pPr>
            <a:r>
              <a:rPr lang="en-US" sz="2400" dirty="0">
                <a:latin typeface="Avenir Book" panose="02000503020000020003" pitchFamily="2" charset="0"/>
              </a:rPr>
              <a:t>– Bailee M</a:t>
            </a:r>
          </a:p>
        </p:txBody>
      </p:sp>
    </p:spTree>
    <p:extLst>
      <p:ext uri="{BB962C8B-B14F-4D97-AF65-F5344CB8AC3E}">
        <p14:creationId xmlns:p14="http://schemas.microsoft.com/office/powerpoint/2010/main" val="4112907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D278ADA9-6383-4BDD-80D2-8899A40268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84B7147-B0F6-40ED-B5A2-FF72BC8198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xmlns="" id="{B36D2DE0-0628-4A9A-A59D-7BA8B5EB30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48E405C9-94BE-41DA-928C-DEC9A8550E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xmlns="" id="{293105B8-DDB9-474B-8C08-D515EBD0A3C5}"/>
              </a:ext>
            </a:extLst>
          </p:cNvPr>
          <p:cNvSpPr>
            <a:spLocks noGrp="1"/>
          </p:cNvSpPr>
          <p:nvPr>
            <p:ph type="title"/>
          </p:nvPr>
        </p:nvSpPr>
        <p:spPr>
          <a:xfrm>
            <a:off x="3315031" y="2172242"/>
            <a:ext cx="5561938" cy="2513516"/>
          </a:xfrm>
        </p:spPr>
        <p:txBody>
          <a:bodyPr vert="horz" lIns="91440" tIns="45720" rIns="91440" bIns="45720" rtlCol="0" anchor="b">
            <a:normAutofit/>
          </a:bodyPr>
          <a:lstStyle/>
          <a:p>
            <a:pPr algn="ctr"/>
            <a:r>
              <a:rPr lang="en-US" sz="6000" b="1" kern="1200" dirty="0">
                <a:solidFill>
                  <a:schemeClr val="tx1"/>
                </a:solidFill>
                <a:latin typeface="Avenir Black" panose="02000503020000020003" pitchFamily="2" charset="0"/>
              </a:rPr>
              <a:t>Thank you for listening!</a:t>
            </a:r>
          </a:p>
        </p:txBody>
      </p:sp>
      <p:sp>
        <p:nvSpPr>
          <p:cNvPr id="15" name="Arc 14">
            <a:extLst>
              <a:ext uri="{FF2B5EF4-FFF2-40B4-BE49-F238E27FC236}">
                <a16:creationId xmlns:a16="http://schemas.microsoft.com/office/drawing/2014/main" xmlns="" id="{D2091A72-D5BB-42AC-8FD3-F7747D9086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Oval 16">
            <a:extLst>
              <a:ext uri="{FF2B5EF4-FFF2-40B4-BE49-F238E27FC236}">
                <a16:creationId xmlns:a16="http://schemas.microsoft.com/office/drawing/2014/main" xmlns="" id="{6ED12BFC-A737-46AF-8411-481112D54B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9665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a:extLst>
              <a:ext uri="{FF2B5EF4-FFF2-40B4-BE49-F238E27FC236}">
                <a16:creationId xmlns:a16="http://schemas.microsoft.com/office/drawing/2014/main" xmlns="" id="{B8587445-E574-344B-8414-0E86760E991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48506"/>
          <a:stretch/>
        </p:blipFill>
        <p:spPr>
          <a:xfrm>
            <a:off x="1299418" y="-1"/>
            <a:ext cx="9593164" cy="6392848"/>
          </a:xfrm>
          <a:prstGeom prst="rect">
            <a:avLst/>
          </a:prstGeom>
        </p:spPr>
      </p:pic>
    </p:spTree>
    <p:extLst>
      <p:ext uri="{BB962C8B-B14F-4D97-AF65-F5344CB8AC3E}">
        <p14:creationId xmlns:p14="http://schemas.microsoft.com/office/powerpoint/2010/main" val="829359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a:extLst>
              <a:ext uri="{FF2B5EF4-FFF2-40B4-BE49-F238E27FC236}">
                <a16:creationId xmlns:a16="http://schemas.microsoft.com/office/drawing/2014/main" xmlns="" id="{B8587445-E574-344B-8414-0E86760E991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50000"/>
          <a:stretch/>
        </p:blipFill>
        <p:spPr>
          <a:xfrm>
            <a:off x="1253583" y="295672"/>
            <a:ext cx="9684833" cy="6266656"/>
          </a:xfrm>
          <a:prstGeom prst="rect">
            <a:avLst/>
          </a:prstGeom>
        </p:spPr>
      </p:pic>
    </p:spTree>
    <p:extLst>
      <p:ext uri="{BB962C8B-B14F-4D97-AF65-F5344CB8AC3E}">
        <p14:creationId xmlns:p14="http://schemas.microsoft.com/office/powerpoint/2010/main" val="3021094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73835569-6709-3741-B487-7627E1CB669A}"/>
              </a:ext>
            </a:extLst>
          </p:cNvPr>
          <p:cNvSpPr>
            <a:spLocks noGrp="1"/>
          </p:cNvSpPr>
          <p:nvPr>
            <p:ph type="title"/>
          </p:nvPr>
        </p:nvSpPr>
        <p:spPr>
          <a:xfrm>
            <a:off x="838200" y="365125"/>
            <a:ext cx="10515600" cy="1325563"/>
          </a:xfrm>
        </p:spPr>
        <p:txBody>
          <a:bodyPr>
            <a:normAutofit/>
          </a:bodyPr>
          <a:lstStyle/>
          <a:p>
            <a:pPr algn="ctr"/>
            <a:r>
              <a:rPr lang="en-US" b="1" dirty="0">
                <a:latin typeface="Avenir Black" panose="02000503020000020003" pitchFamily="2" charset="0"/>
              </a:rPr>
              <a:t>FAQ</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89CACE64-9E53-BC41-B625-08107C73D32C}"/>
              </a:ext>
            </a:extLst>
          </p:cNvPr>
          <p:cNvSpPr>
            <a:spLocks noGrp="1"/>
          </p:cNvSpPr>
          <p:nvPr>
            <p:ph idx="1"/>
          </p:nvPr>
        </p:nvSpPr>
        <p:spPr>
          <a:xfrm>
            <a:off x="838200" y="1825625"/>
            <a:ext cx="10515600" cy="4351338"/>
          </a:xfrm>
        </p:spPr>
        <p:txBody>
          <a:bodyPr>
            <a:normAutofit lnSpcReduction="10000"/>
          </a:bodyPr>
          <a:lstStyle/>
          <a:p>
            <a:pPr marL="0" indent="0">
              <a:buNone/>
            </a:pPr>
            <a:r>
              <a:rPr lang="en-CA" sz="2000">
                <a:latin typeface="Avenir Medium" panose="02000503020000020003" pitchFamily="2" charset="0"/>
              </a:rPr>
              <a:t>What is a manufactured home? </a:t>
            </a:r>
          </a:p>
          <a:p>
            <a:pPr marL="0" indent="0">
              <a:buNone/>
            </a:pPr>
            <a:r>
              <a:rPr lang="en-CA" sz="2000">
                <a:latin typeface="Avenir Book" panose="02000503020000020003" pitchFamily="2" charset="0"/>
              </a:rPr>
              <a:t>A manufactured home (formerly known as a mobile home) is built to the Manufactured Home Construction and Safety Standards (HUD Code) and displays a red certification label on the exterior of each transportable section. Manufactured homes are built in the controlled environment of a manufacturing plant and are transported in one or more sections on a permanent chassis. </a:t>
            </a:r>
          </a:p>
          <a:p>
            <a:pPr marL="0" indent="0">
              <a:buNone/>
            </a:pPr>
            <a:endParaRPr lang="en-CA" sz="2000">
              <a:latin typeface="Avenir Book" panose="02000503020000020003" pitchFamily="2" charset="0"/>
            </a:endParaRPr>
          </a:p>
          <a:p>
            <a:pPr marL="0" indent="0">
              <a:buNone/>
            </a:pPr>
            <a:r>
              <a:rPr lang="en-CA" sz="2000">
                <a:latin typeface="Avenir Medium" panose="02000503020000020003" pitchFamily="2" charset="0"/>
              </a:rPr>
              <a:t>What is the difference between manufactured and modular homes? </a:t>
            </a:r>
          </a:p>
          <a:p>
            <a:pPr marL="0" indent="0">
              <a:buNone/>
            </a:pPr>
            <a:r>
              <a:rPr lang="en-CA" sz="2000">
                <a:latin typeface="Avenir Book" panose="02000503020000020003" pitchFamily="2" charset="0"/>
              </a:rPr>
              <a:t>Manufactured homes are constructed according to a code administered by the U.S. Department of Housing and Urban Development (HUD Code). The HUD Code, unlike conventional building codes, requires manufactured homes to be constructed on a permanent chassis. Modular homes are constructed to the same state, local or regional building codes as site-built homes. Other types of systems-built homes include panelized wall systems, log homes, structural insulated panels, and insulating concrete forms. </a:t>
            </a:r>
          </a:p>
          <a:p>
            <a:endParaRPr lang="en-US" sz="2000"/>
          </a:p>
        </p:txBody>
      </p:sp>
    </p:spTree>
    <p:extLst>
      <p:ext uri="{BB962C8B-B14F-4D97-AF65-F5344CB8AC3E}">
        <p14:creationId xmlns:p14="http://schemas.microsoft.com/office/powerpoint/2010/main" val="1880071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C7DA9726-56A5-E24E-8BEA-013C787647DF}"/>
              </a:ext>
            </a:extLst>
          </p:cNvPr>
          <p:cNvSpPr>
            <a:spLocks noGrp="1"/>
          </p:cNvSpPr>
          <p:nvPr>
            <p:ph idx="1"/>
          </p:nvPr>
        </p:nvSpPr>
        <p:spPr>
          <a:xfrm>
            <a:off x="838200" y="1020726"/>
            <a:ext cx="10515600" cy="5156237"/>
          </a:xfrm>
        </p:spPr>
        <p:txBody>
          <a:bodyPr>
            <a:normAutofit/>
          </a:bodyPr>
          <a:lstStyle/>
          <a:p>
            <a:pPr marL="0" indent="0">
              <a:buNone/>
            </a:pPr>
            <a:r>
              <a:rPr lang="en-CA" sz="2000" dirty="0">
                <a:latin typeface="Avenir Medium" panose="02000503020000020003" pitchFamily="2" charset="0"/>
              </a:rPr>
              <a:t>What are my options for financing the purchase of a manufactured home? </a:t>
            </a:r>
          </a:p>
          <a:p>
            <a:pPr marL="0" indent="0">
              <a:buNone/>
            </a:pPr>
            <a:r>
              <a:rPr lang="en-CA" sz="2000" dirty="0">
                <a:latin typeface="Avenir Book" panose="02000503020000020003" pitchFamily="2" charset="0"/>
              </a:rPr>
              <a:t>There are many alternatives for financing your home, including a growing number of lending institutions that are providing conventional and government-insured financing plans for prospective owners. The most common method of financing a manufactured home is through a retail installment contract, available through your retailer. Some lending institutions that offer conventional, long-term real estate mortgages may require the homes to be placed on approved foundations. Manufactured homes are eligible for government-insured loans offered by the Federal Housing Administration (FHA), the Veterans Administration (VA), and the Rural Housing Services (RHS) under the U.S. Department of Agriculture. </a:t>
            </a:r>
          </a:p>
          <a:p>
            <a:pPr marL="0" indent="0">
              <a:buNone/>
            </a:pPr>
            <a:endParaRPr lang="en-CA" sz="2000" dirty="0"/>
          </a:p>
          <a:p>
            <a:pPr marL="0" indent="0">
              <a:buNone/>
            </a:pPr>
            <a:r>
              <a:rPr lang="en-CA" sz="2000" dirty="0">
                <a:latin typeface="Avenir Medium" panose="02000503020000020003" pitchFamily="2" charset="0"/>
              </a:rPr>
              <a:t>Are manufactured homes a good investment? </a:t>
            </a:r>
          </a:p>
          <a:p>
            <a:pPr marL="0" indent="0">
              <a:buNone/>
            </a:pPr>
            <a:r>
              <a:rPr lang="en-CA" sz="2000" dirty="0">
                <a:latin typeface="Avenir Book" panose="02000503020000020003" pitchFamily="2" charset="0"/>
              </a:rPr>
              <a:t>Manufactured homes appreciate in value just like site-built houses. Start building equity instead of pouring rent money down the drain. You will get the investment and tax advantages that only come with owning your own home. </a:t>
            </a:r>
          </a:p>
          <a:p>
            <a:pPr marL="0" indent="0">
              <a:buNone/>
            </a:pPr>
            <a:endParaRPr lang="en-US" sz="1800" dirty="0"/>
          </a:p>
        </p:txBody>
      </p:sp>
    </p:spTree>
    <p:extLst>
      <p:ext uri="{BB962C8B-B14F-4D97-AF65-F5344CB8AC3E}">
        <p14:creationId xmlns:p14="http://schemas.microsoft.com/office/powerpoint/2010/main" val="794863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EBA9F3D6-756C-7246-8A8D-9C66398ABDD2}"/>
              </a:ext>
            </a:extLst>
          </p:cNvPr>
          <p:cNvSpPr>
            <a:spLocks noGrp="1"/>
          </p:cNvSpPr>
          <p:nvPr>
            <p:ph idx="1"/>
          </p:nvPr>
        </p:nvSpPr>
        <p:spPr>
          <a:xfrm>
            <a:off x="838200" y="882502"/>
            <a:ext cx="10515600" cy="5294461"/>
          </a:xfrm>
        </p:spPr>
        <p:txBody>
          <a:bodyPr>
            <a:normAutofit/>
          </a:bodyPr>
          <a:lstStyle/>
          <a:p>
            <a:pPr marL="0" indent="0">
              <a:buNone/>
            </a:pPr>
            <a:r>
              <a:rPr lang="en-US" sz="2000" dirty="0">
                <a:latin typeface="Avenir Medium" panose="02000503020000020003" pitchFamily="2" charset="0"/>
              </a:rPr>
              <a:t>Aren’t site-built homes better than manufactured homes?</a:t>
            </a:r>
          </a:p>
          <a:p>
            <a:pPr marL="0" indent="0">
              <a:buNone/>
            </a:pPr>
            <a:r>
              <a:rPr lang="en-US" sz="2000" dirty="0">
                <a:latin typeface="Avenir Book" panose="02000503020000020003" pitchFamily="2" charset="0"/>
              </a:rPr>
              <a:t>No! Manufactured homes are the only housing in America built to a national code. I have previously detailed many of the advantages of manufactured homes versus the site built — including the fact that manufactured homes are constructed in a factory environment that is not subject to weather conditions that can impact a home built on site. Energy efficiency and fire safety are just two of many qualities of manufactured home construction that are superior to a typical site-built home. </a:t>
            </a:r>
          </a:p>
          <a:p>
            <a:pPr marL="0" indent="0">
              <a:buNone/>
            </a:pPr>
            <a:endParaRPr lang="en-US" sz="2000" dirty="0"/>
          </a:p>
          <a:p>
            <a:pPr marL="0" indent="0">
              <a:buNone/>
            </a:pPr>
            <a:r>
              <a:rPr lang="en-US" sz="2000" dirty="0">
                <a:latin typeface="Avenir Medium" panose="02000503020000020003" pitchFamily="2" charset="0"/>
              </a:rPr>
              <a:t>Is it ok to use the word trailer? </a:t>
            </a:r>
          </a:p>
          <a:p>
            <a:pPr marL="0" indent="0">
              <a:buNone/>
            </a:pPr>
            <a:r>
              <a:rPr lang="en-US" sz="2000" dirty="0">
                <a:latin typeface="Avenir Book" panose="02000503020000020003" pitchFamily="2" charset="0"/>
              </a:rPr>
              <a:t>NO! People in the industry would have a heart-attack if they heard anyone use the term trailer. Trailer is an outdated, derogatory slang term for a mobile home and should not be used. Likewise, the word ‘trailer park’ should not be used. The correct term is ‘mobile home’ or ‘manufactured home’ community or land lease community. ‘Trailer’ should be used for campers that you tow behind your vehicle or vintage mobile homes made before 1954 (when the Trailer Coach Association of America renamed themselves The Mobile Home Association).</a:t>
            </a:r>
          </a:p>
        </p:txBody>
      </p:sp>
    </p:spTree>
    <p:extLst>
      <p:ext uri="{BB962C8B-B14F-4D97-AF65-F5344CB8AC3E}">
        <p14:creationId xmlns:p14="http://schemas.microsoft.com/office/powerpoint/2010/main" val="2718540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F7359CC4-3BF5-1348-849C-613EC7D428E7}"/>
              </a:ext>
            </a:extLst>
          </p:cNvPr>
          <p:cNvSpPr>
            <a:spLocks noGrp="1"/>
          </p:cNvSpPr>
          <p:nvPr>
            <p:ph idx="1"/>
          </p:nvPr>
        </p:nvSpPr>
        <p:spPr>
          <a:xfrm>
            <a:off x="838200" y="850605"/>
            <a:ext cx="10515600" cy="5326358"/>
          </a:xfrm>
        </p:spPr>
        <p:txBody>
          <a:bodyPr>
            <a:normAutofit/>
          </a:bodyPr>
          <a:lstStyle/>
          <a:p>
            <a:pPr marL="0" indent="0">
              <a:buNone/>
            </a:pPr>
            <a:r>
              <a:rPr lang="en-CA" sz="2000" dirty="0">
                <a:latin typeface="Avenir Medium" panose="02000503020000020003" pitchFamily="2" charset="0"/>
              </a:rPr>
              <a:t>Are manufactured homes safe? </a:t>
            </a:r>
          </a:p>
          <a:p>
            <a:pPr marL="0" indent="0">
              <a:buNone/>
            </a:pPr>
            <a:r>
              <a:rPr lang="en-CA" sz="2000" dirty="0">
                <a:latin typeface="Avenir Book" panose="02000503020000020003" pitchFamily="2" charset="0"/>
              </a:rPr>
              <a:t>Yes! Yes! Yes! Yes! Manufactured homes are built to the HUD Code which is a performance-based construction and safety standard. Homes are built to regional conditions. Research has shown manufactured homes can withstand weather events like hurricanes as well as or better than site-built homes. </a:t>
            </a:r>
          </a:p>
          <a:p>
            <a:pPr marL="0" indent="0">
              <a:buNone/>
            </a:pPr>
            <a:r>
              <a:rPr lang="en-CA" sz="2000" dirty="0">
                <a:latin typeface="Avenir Book" panose="02000503020000020003" pitchFamily="2" charset="0"/>
              </a:rPr>
              <a:t>Insurance studies reflect the fact that manufactured homes today are designed to prevent fires, and have features designed to inhibit and limit the damage caused should a fire occur. 99% of the things you think you know about a manufactured home is most likely false – they are safer than stick-built homes and have 50% fewer deaths by fire. </a:t>
            </a:r>
          </a:p>
          <a:p>
            <a:pPr marL="0" indent="0">
              <a:buNone/>
            </a:pPr>
            <a:endParaRPr lang="en-CA" sz="2000" dirty="0">
              <a:latin typeface="Avenir Book" panose="02000503020000020003" pitchFamily="2" charset="0"/>
            </a:endParaRPr>
          </a:p>
          <a:p>
            <a:pPr marL="0" indent="0">
              <a:buNone/>
            </a:pPr>
            <a:r>
              <a:rPr lang="en-CA" sz="2000" dirty="0">
                <a:latin typeface="Avenir Medium" panose="02000503020000020003" pitchFamily="2" charset="0"/>
              </a:rPr>
              <a:t>Is Fox Run going to be a section 8 or government subsidized housing project?</a:t>
            </a:r>
            <a:r>
              <a:rPr lang="en-CA" sz="2000" dirty="0">
                <a:latin typeface="Avenir Book" panose="02000503020000020003" pitchFamily="2" charset="0"/>
              </a:rPr>
              <a:t> </a:t>
            </a:r>
          </a:p>
          <a:p>
            <a:pPr marL="0" indent="0">
              <a:buNone/>
            </a:pPr>
            <a:r>
              <a:rPr lang="en-CA" sz="2000" dirty="0">
                <a:latin typeface="Avenir Book" panose="02000503020000020003" pitchFamily="2" charset="0"/>
              </a:rPr>
              <a:t>NO, it is a market rent land lease community that is not subsidized by any government funding. </a:t>
            </a:r>
          </a:p>
          <a:p>
            <a:endParaRPr lang="en-US" sz="2000" dirty="0"/>
          </a:p>
        </p:txBody>
      </p:sp>
    </p:spTree>
    <p:extLst>
      <p:ext uri="{BB962C8B-B14F-4D97-AF65-F5344CB8AC3E}">
        <p14:creationId xmlns:p14="http://schemas.microsoft.com/office/powerpoint/2010/main" val="3209931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9A8E0255-B499-BB43-924B-B5FEE007B326}"/>
              </a:ext>
            </a:extLst>
          </p:cNvPr>
          <p:cNvSpPr>
            <a:spLocks noGrp="1"/>
          </p:cNvSpPr>
          <p:nvPr>
            <p:ph idx="1"/>
          </p:nvPr>
        </p:nvSpPr>
        <p:spPr>
          <a:xfrm>
            <a:off x="838200" y="786809"/>
            <a:ext cx="10515600" cy="5390154"/>
          </a:xfrm>
        </p:spPr>
        <p:txBody>
          <a:bodyPr>
            <a:noAutofit/>
          </a:bodyPr>
          <a:lstStyle/>
          <a:p>
            <a:pPr marL="0" indent="0">
              <a:buNone/>
            </a:pPr>
            <a:r>
              <a:rPr lang="en-CA" sz="1800" dirty="0">
                <a:latin typeface="Avenir Medium" panose="02000503020000020003" pitchFamily="2" charset="0"/>
              </a:rPr>
              <a:t>What will the monthly cost be for buying a new manufactured home? </a:t>
            </a:r>
          </a:p>
          <a:p>
            <a:pPr marL="0" indent="0">
              <a:buNone/>
            </a:pPr>
            <a:r>
              <a:rPr lang="en-CA" sz="1800" dirty="0">
                <a:latin typeface="Avenir Book" panose="02000503020000020003" pitchFamily="2" charset="0"/>
              </a:rPr>
              <a:t>Fox Run will offer for sale new Champion manufactured homes that will range in price from approximately $55,000 to $125,000. See https://</a:t>
            </a:r>
            <a:r>
              <a:rPr lang="en-CA" sz="1800" dirty="0" err="1">
                <a:latin typeface="Avenir Book" panose="02000503020000020003" pitchFamily="2" charset="0"/>
              </a:rPr>
              <a:t>www.championhomes.com</a:t>
            </a:r>
            <a:r>
              <a:rPr lang="en-CA" sz="1800" dirty="0">
                <a:latin typeface="Avenir Book" panose="02000503020000020003" pitchFamily="2" charset="0"/>
              </a:rPr>
              <a:t>/about-champion-homes There are a number of sources for financing the homes purchased by the residents. </a:t>
            </a:r>
          </a:p>
          <a:p>
            <a:pPr marL="0" indent="0">
              <a:buNone/>
            </a:pPr>
            <a:r>
              <a:rPr lang="en-CA" sz="1800" dirty="0">
                <a:latin typeface="Avenir Book" panose="02000503020000020003" pitchFamily="2" charset="0"/>
              </a:rPr>
              <a:t>Cascade Financial, </a:t>
            </a:r>
            <a:r>
              <a:rPr lang="en-CA" sz="1800" dirty="0" err="1">
                <a:latin typeface="Avenir Book" panose="02000503020000020003" pitchFamily="2" charset="0"/>
              </a:rPr>
              <a:t>www.cascadeloans.com</a:t>
            </a:r>
            <a:r>
              <a:rPr lang="en-CA" sz="1800" dirty="0">
                <a:latin typeface="Avenir Book" panose="02000503020000020003" pitchFamily="2" charset="0"/>
              </a:rPr>
              <a:t>, offers loans with credit scores as low as 575, up to 50% debt to income ratios and as little as 5% down for qualified buyers. Amortization available up to 23 years. </a:t>
            </a:r>
          </a:p>
          <a:p>
            <a:pPr marL="0" indent="0">
              <a:buNone/>
            </a:pPr>
            <a:r>
              <a:rPr lang="en-CA" sz="1800" dirty="0">
                <a:latin typeface="Avenir Book" panose="02000503020000020003" pitchFamily="2" charset="0"/>
              </a:rPr>
              <a:t>For example, a $55,000 home, using 6% interest the payments would be $350/month with 5% down, $334/month with 10% down, $312/month with 15% down, and $294/month with 20% down. Add $450/lot rent and monthly payments are as low as $744/month, plus utilities. </a:t>
            </a:r>
          </a:p>
          <a:p>
            <a:pPr marL="0" indent="0">
              <a:buNone/>
            </a:pPr>
            <a:r>
              <a:rPr lang="en-CA" sz="1800" dirty="0">
                <a:latin typeface="Avenir Book" panose="02000503020000020003" pitchFamily="2" charset="0"/>
              </a:rPr>
              <a:t>The payment on a $100,000 home (which would be a well-appointed 3 bedroom 2 bath home) using 6% interest, could be as low as $635/month with only 5% down, $602/month with 10% down, $568/month with 15% down, or $535/month with 20% down. With 50% debt to income ratios, income levels could be as low as $23,640. </a:t>
            </a:r>
          </a:p>
          <a:p>
            <a:pPr marL="0" indent="0">
              <a:buNone/>
            </a:pPr>
            <a:r>
              <a:rPr lang="en-CA" sz="1800" dirty="0">
                <a:latin typeface="Avenir Book" panose="02000503020000020003" pitchFamily="2" charset="0"/>
              </a:rPr>
              <a:t>With financing potentially available from local banks, the cost for debt service on a loan is about $8 per $1000 borrowed. Citizens National Bank Petoskey, 231- 881-9294, offer loans for the new homes with a 15-year amortization, 25% down at 7%. A $100,000 home requires a $640 payment/month + $450 rent then at 35% debt-income ratio would be $37,000 gross income. Or a $55,000 home would require $352/payment plus lot rent of $450 for a total of $802/month or around $28,000 year of gross income to qualify. </a:t>
            </a:r>
          </a:p>
        </p:txBody>
      </p:sp>
    </p:spTree>
    <p:extLst>
      <p:ext uri="{BB962C8B-B14F-4D97-AF65-F5344CB8AC3E}">
        <p14:creationId xmlns:p14="http://schemas.microsoft.com/office/powerpoint/2010/main" val="2605984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A5DA7BBF-BDC4-9E4C-BF48-8A4783901ABA}"/>
              </a:ext>
            </a:extLst>
          </p:cNvPr>
          <p:cNvSpPr>
            <a:spLocks noGrp="1"/>
          </p:cNvSpPr>
          <p:nvPr>
            <p:ph idx="1"/>
          </p:nvPr>
        </p:nvSpPr>
        <p:spPr>
          <a:xfrm>
            <a:off x="838200" y="967563"/>
            <a:ext cx="10515600" cy="5209400"/>
          </a:xfrm>
        </p:spPr>
        <p:txBody>
          <a:bodyPr>
            <a:normAutofit/>
          </a:bodyPr>
          <a:lstStyle/>
          <a:p>
            <a:pPr marL="0" indent="0">
              <a:buNone/>
            </a:pPr>
            <a:r>
              <a:rPr lang="en-CA" sz="2600" dirty="0">
                <a:latin typeface="Avenir Medium" panose="02000503020000020003" pitchFamily="2" charset="0"/>
              </a:rPr>
              <a:t>How many homes sites will be available in Fox Run? </a:t>
            </a:r>
          </a:p>
          <a:p>
            <a:pPr marL="0" indent="0">
              <a:buNone/>
            </a:pPr>
            <a:r>
              <a:rPr lang="en-CA" sz="2600" dirty="0">
                <a:latin typeface="Avenir Book" panose="02000503020000020003" pitchFamily="2" charset="0"/>
              </a:rPr>
              <a:t>145 sites have been designed to fit the 30 acres which will be a combination of sites for single unit homes and double unit homes. This equals 4.9 units an acre a decrease from the current density of 7.06 dwelling units per acre under the current zoning . The maximum units permitted by state law is 6 units an acre.</a:t>
            </a:r>
          </a:p>
          <a:p>
            <a:pPr marL="0" indent="0">
              <a:buNone/>
            </a:pPr>
            <a:r>
              <a:rPr lang="en-CA" sz="2600" dirty="0">
                <a:latin typeface="Avenir Book" panose="02000503020000020003" pitchFamily="2" charset="0"/>
              </a:rPr>
              <a:t> </a:t>
            </a:r>
          </a:p>
          <a:p>
            <a:pPr marL="0" indent="0">
              <a:buNone/>
            </a:pPr>
            <a:r>
              <a:rPr lang="en-CA" sz="2600" dirty="0">
                <a:latin typeface="Avenir Medium" panose="02000503020000020003" pitchFamily="2" charset="0"/>
              </a:rPr>
              <a:t>When is Fox Run going to be open for business? </a:t>
            </a:r>
          </a:p>
          <a:p>
            <a:pPr marL="0" indent="0">
              <a:buNone/>
            </a:pPr>
            <a:r>
              <a:rPr lang="en-CA" sz="2600" dirty="0">
                <a:latin typeface="Avenir Book" panose="02000503020000020003" pitchFamily="2" charset="0"/>
              </a:rPr>
              <a:t>If all approvals are obtained as quickly as possible from all government agencies, Fox Run should be available to sell homes in the summer of 2021. </a:t>
            </a:r>
          </a:p>
          <a:p>
            <a:endParaRPr lang="en-US" sz="2600" dirty="0"/>
          </a:p>
        </p:txBody>
      </p:sp>
    </p:spTree>
    <p:extLst>
      <p:ext uri="{BB962C8B-B14F-4D97-AF65-F5344CB8AC3E}">
        <p14:creationId xmlns:p14="http://schemas.microsoft.com/office/powerpoint/2010/main" val="2127664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479</Words>
  <Application>Microsoft Office PowerPoint</Application>
  <PresentationFormat>Widescreen</PresentationFormat>
  <Paragraphs>48</Paragraphs>
  <Slides>19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Avenir Black</vt:lpstr>
      <vt:lpstr>Avenir Book</vt:lpstr>
      <vt:lpstr>Avenir Medium</vt:lpstr>
      <vt:lpstr>Calibri</vt:lpstr>
      <vt:lpstr>Calibri Light</vt:lpstr>
      <vt:lpstr>Office Theme</vt:lpstr>
      <vt:lpstr>PowerPoint Presentation</vt:lpstr>
      <vt:lpstr>PowerPoint Presentation</vt:lpstr>
      <vt:lpstr>PowerPoint Presentation</vt:lpstr>
      <vt:lpstr>FAQ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Quotes from the community</vt:lpstr>
      <vt:lpstr>PowerPoint Presentation</vt:lpstr>
      <vt:lpstr>Thank you for listening!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Henderson</dc:creator>
  <cp:lastModifiedBy>Pat Haver</cp:lastModifiedBy>
  <cp:revision>6</cp:revision>
  <dcterms:created xsi:type="dcterms:W3CDTF">2020-07-16T21:21:33Z</dcterms:created>
  <dcterms:modified xsi:type="dcterms:W3CDTF">2020-08-11T15:07:38Z</dcterms:modified>
</cp:coreProperties>
</file>