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72" r:id="rId3"/>
    <p:sldId id="266" r:id="rId4"/>
    <p:sldId id="257" r:id="rId5"/>
    <p:sldId id="258" r:id="rId6"/>
    <p:sldId id="261" r:id="rId7"/>
    <p:sldId id="273" r:id="rId8"/>
    <p:sldId id="282" r:id="rId9"/>
    <p:sldId id="281" r:id="rId10"/>
    <p:sldId id="274" r:id="rId11"/>
    <p:sldId id="267" r:id="rId12"/>
    <p:sldId id="268" r:id="rId13"/>
    <p:sldId id="259" r:id="rId14"/>
    <p:sldId id="260" r:id="rId15"/>
    <p:sldId id="264" r:id="rId16"/>
    <p:sldId id="279" r:id="rId17"/>
    <p:sldId id="278" r:id="rId18"/>
    <p:sldId id="275" r:id="rId19"/>
    <p:sldId id="277" r:id="rId20"/>
    <p:sldId id="276" r:id="rId21"/>
    <p:sldId id="269" r:id="rId22"/>
    <p:sldId id="270" r:id="rId23"/>
    <p:sldId id="26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1C0F-9AE2-45BD-8204-04D0FD57C756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A0FB-0D8E-414C-9F6B-83FAE8B4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563E-7A1B-47F8-9CEA-C62EABF8F355}" type="datetime1">
              <a:rPr lang="en-US" smtClean="0"/>
              <a:t>4/25/2016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B30E-4F36-4B07-9C02-9ABE3CFB693B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74E-04A7-4A4D-B729-68B2B0DFBDBB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26-EB89-4696-90F6-4A01BA0BDFA0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FA9C-647E-45C6-83C1-E6A2D5938CC2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6F1-765E-482A-B631-4859DBFEFCD5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19B7-CB51-473C-8770-A6F0442BC003}" type="datetime1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1417-A2FA-41CA-BA5A-A630CEE6D6D8}" type="datetime1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AA65-9205-4CB7-BDA2-3BB8B0F38AF8}" type="datetime1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579D-C8DD-4A08-80A9-6918C89340E1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FB62F-A786-4567-A0A9-F5AE8E6EDFEE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4EB8A5-459E-46E0-9739-07A7BFF053C4}" type="datetime1">
              <a:rPr lang="en-US" smtClean="0"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E08AEE-9DE8-4983-8BD3-39363C6B57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828800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Failure of Vintage Pipelines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News706 BT" panose="02040804060705020204" pitchFamily="18" charset="0"/>
              </a:rPr>
              <a:t>A vintage pipeline is one put into service before ca. 1970</a:t>
            </a:r>
            <a:endParaRPr lang="en-US" sz="2400" dirty="0">
              <a:latin typeface="News706 BT" panose="020408040607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247900" cy="299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00" y="3523988"/>
            <a:ext cx="4805362" cy="24960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5626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" y="685800"/>
            <a:ext cx="7324344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29301"/>
            <a:ext cx="555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Line 5 Lake Michigan Approach, 2 mi East of </a:t>
            </a:r>
            <a:r>
              <a:rPr lang="en-US" u="sng" dirty="0" err="1" smtClean="0"/>
              <a:t>Brevort</a:t>
            </a:r>
            <a:endParaRPr lang="en-US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77000" y="3191806"/>
            <a:ext cx="1757172" cy="999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838200"/>
            <a:ext cx="27432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742027"/>
            <a:ext cx="4562467" cy="12772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“But </a:t>
            </a:r>
            <a:r>
              <a:rPr lang="en-US" sz="1100" dirty="0"/>
              <a:t>Mr. Olson says he has no concerns about the portion of Line </a:t>
            </a:r>
            <a:r>
              <a:rPr lang="en-US" sz="1100" dirty="0" smtClean="0"/>
              <a:t>5</a:t>
            </a:r>
          </a:p>
          <a:p>
            <a:r>
              <a:rPr lang="en-US" sz="1100" dirty="0" smtClean="0"/>
              <a:t>from </a:t>
            </a:r>
            <a:r>
              <a:rPr lang="en-US" sz="1100" dirty="0"/>
              <a:t>Rapid River to St. Ignace, adding that Line 5 runs north of US- 2 </a:t>
            </a:r>
            <a:endParaRPr lang="en-US" sz="1100" dirty="0" smtClean="0"/>
          </a:p>
          <a:p>
            <a:r>
              <a:rPr lang="en-US" sz="1100" dirty="0" smtClean="0"/>
              <a:t>at </a:t>
            </a:r>
            <a:r>
              <a:rPr lang="en-US" sz="1100" dirty="0"/>
              <a:t>a greater distance from the lake than Dr. Timm </a:t>
            </a:r>
            <a:r>
              <a:rPr lang="en-US" sz="1100" dirty="0" smtClean="0"/>
              <a:t>specified</a:t>
            </a:r>
            <a:r>
              <a:rPr lang="en-US" sz="1100" dirty="0"/>
              <a:t>, </a:t>
            </a:r>
            <a:r>
              <a:rPr lang="en-US" sz="1100" dirty="0" smtClean="0"/>
              <a:t>although</a:t>
            </a:r>
          </a:p>
          <a:p>
            <a:r>
              <a:rPr lang="en-US" sz="1100" dirty="0" smtClean="0"/>
              <a:t>he </a:t>
            </a:r>
            <a:r>
              <a:rPr lang="en-US" sz="1100" dirty="0"/>
              <a:t>did not say how far away Line 5 is from the lake. Mr. Olson </a:t>
            </a:r>
            <a:r>
              <a:rPr lang="en-US" sz="1100" dirty="0" smtClean="0"/>
              <a:t>said</a:t>
            </a:r>
          </a:p>
          <a:p>
            <a:r>
              <a:rPr lang="en-US" sz="1100" dirty="0" smtClean="0"/>
              <a:t>that </a:t>
            </a:r>
            <a:r>
              <a:rPr lang="en-US" sz="1100" dirty="0"/>
              <a:t>a spill would have to flow over land and over the highway to </a:t>
            </a:r>
            <a:r>
              <a:rPr lang="en-US" sz="1100" dirty="0" smtClean="0"/>
              <a:t>reach</a:t>
            </a:r>
          </a:p>
          <a:p>
            <a:r>
              <a:rPr lang="en-US" sz="1100" dirty="0" smtClean="0"/>
              <a:t>Lake </a:t>
            </a:r>
            <a:r>
              <a:rPr lang="en-US" sz="1100" dirty="0"/>
              <a:t>Michigan</a:t>
            </a:r>
            <a:r>
              <a:rPr lang="en-US" sz="1100" dirty="0" smtClean="0"/>
              <a:t>.”  St Ignace News, Paul </a:t>
            </a:r>
            <a:r>
              <a:rPr lang="en-US" sz="1100" dirty="0" err="1"/>
              <a:t>G</a:t>
            </a:r>
            <a:r>
              <a:rPr lang="en-US" sz="1100" dirty="0" err="1" smtClean="0"/>
              <a:t>ingras</a:t>
            </a:r>
            <a:r>
              <a:rPr lang="en-US" sz="1100" dirty="0" smtClean="0"/>
              <a:t> Reporter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822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4586" y="504855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Factors Determining the Service Life of a Vintage Pipeline</a:t>
            </a:r>
          </a:p>
          <a:p>
            <a:pPr algn="ctr"/>
            <a:r>
              <a:rPr lang="en-US" sz="2000" u="sng" dirty="0" smtClean="0"/>
              <a:t>Maintaining “Fitness for Service”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927" y="1828800"/>
            <a:ext cx="86524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Quality of materials and original </a:t>
            </a:r>
            <a:r>
              <a:rPr lang="en-US" sz="2000" dirty="0" smtClean="0"/>
              <a:t>design/construction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Cathodic protection </a:t>
            </a:r>
            <a:r>
              <a:rPr lang="en-US" sz="2000" dirty="0" smtClean="0"/>
              <a:t>system (Federally mandated)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Integrity of the corrosion preventative coating as it 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Ability of the In Line Inspection (ILI) tools to find all developing defects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Ability of the pipeline operator to correctly analyze the ILI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Willingness of the pipeline operator to conduct ILI verification digs and repair or replace unsafe pipe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Willingness of the pipeline operator to abandon an unfit pipeline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6419" y="1143000"/>
            <a:ext cx="8458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/>
              <a:t>Can In Line Inspection guarantee a pipeline is “Fit for Service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negative opinion cannot be proven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Line Inspection always finds numerous flaws or “features’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detected flaws are analyzed to determine severity and growth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Subsequent inspections follow these flaws and update growth </a:t>
            </a:r>
            <a:r>
              <a:rPr lang="en-US" dirty="0" smtClean="0"/>
              <a:t>projections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Numerous regulations and codes govern this “Integrity Management”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these regulations are applied is up to the pipeline operator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Recent very damaging pipeline ruptures call this process into question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Are existing codes and regulations adequate to insure the safety of pipelines   operating beyond their design life?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41671"/>
            <a:ext cx="706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All Vintage Pipelines are Significantly </a:t>
            </a:r>
            <a:r>
              <a:rPr lang="en-US" sz="2000" u="sng" dirty="0"/>
              <a:t>C</a:t>
            </a:r>
            <a:r>
              <a:rPr lang="en-US" sz="2000" u="sng" dirty="0" smtClean="0"/>
              <a:t>orroded and Cracked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78215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7400" y="3124200"/>
            <a:ext cx="3762568" cy="3139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PHMSA Finding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6, 2015 ILI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indicated corrosion at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site with an area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5.38 inches by 5.45 inches,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maximum depth of 47%.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DNV-GL metallurgical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measured corrosion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failure site to have a maximum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86%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51600"/>
            <a:ext cx="398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Plains All American Line 901 Rupture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368" y="1295400"/>
            <a:ext cx="4343400" cy="1477328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Constructed in the Late 1980’s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May 19, 2015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Life to Major Rupture: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28  Years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142,800 Gallons Spilled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Minute Response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8888"/>
            <a:ext cx="3759441" cy="2115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273194" cy="30631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2284" y="6492875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447800"/>
            <a:ext cx="4267200" cy="1477328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Constructed in 1963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Rupture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26 1996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Life to Major Rupture:  33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957,600 Gallons Spilled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Operator Error and Corrosion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96334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Colonial Pipeline Rupture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98" y="3048000"/>
            <a:ext cx="4860370" cy="25545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PHMSA Finding</a:t>
            </a:r>
          </a:p>
          <a:p>
            <a:endParaRPr lang="en-US" sz="1400" dirty="0"/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36-INCH-DIAMETER COLONIAL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PIPELINE RUPTURED WHERE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CORRODED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SECTION OF THE PIPELINE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CROSSED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REEDY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RIVER.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NTSB RECOMMENDS THAT THE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COLONIAL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PIPELINE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 REVIEW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DRUG &amp; ALCOHOL TESTING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PROGRAM”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" y="685800"/>
            <a:ext cx="2971800" cy="4136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3352666" cy="108852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1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54102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11" y="152400"/>
            <a:ext cx="8229600" cy="613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12 Conclusions from PHMSA </a:t>
            </a:r>
            <a:r>
              <a:rPr lang="en-US" u="sng" smtClean="0"/>
              <a:t>Incident Reports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All steel pipelines corrode with time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 Line Inspection (smart pig) technology doesn’t always work as advertised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 Line Inspection data can be misinterpreted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Pipeline company engineering departments can fail to recognize critical flaws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Pipeline repair/replace decisions are sometimes made without urgency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Automated leak detection and shutoff systems don’t always work as planned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Leaks and ruptures are usually found by travelers or property owners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Remote pipeline control rooms sometimes lack operating discipline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Pipeline control operators educational and training requirements vary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Oil spill cleanup efforts rarely recover more than about 30% of the spilled oil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Some crude types are very hard to recover (DILBIT)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Gambling without knowing the odds is dumb!</a:t>
            </a:r>
          </a:p>
        </p:txBody>
      </p:sp>
    </p:spTree>
    <p:extLst>
      <p:ext uri="{BB962C8B-B14F-4D97-AF65-F5344CB8AC3E}">
        <p14:creationId xmlns:p14="http://schemas.microsoft.com/office/powerpoint/2010/main" val="8956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4102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https://co2corrosionchem409.wikispaces.com/file/view/Piting_Corrosion.jpg/183169911/324x217/Piting_Cor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74" y="3615776"/>
            <a:ext cx="4267200" cy="28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Pitting Corrosion is What Usually Makes Steel Structures Unfit for Service</a:t>
            </a:r>
            <a:endParaRPr lang="en-US" u="sng" dirty="0"/>
          </a:p>
        </p:txBody>
      </p:sp>
      <p:pic>
        <p:nvPicPr>
          <p:cNvPr id="4100" name="Picture 4" descr="http://i.dailymail.co.uk/i/pix/2013/09/18/article-2424175-1BE3E639000005DC-842_634x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86" y="961953"/>
            <a:ext cx="45881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7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4102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848600" cy="383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22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ONLY Known Data About Corrosion of Enbridge Line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353512"/>
              </p:ext>
            </p:extLst>
          </p:nvPr>
        </p:nvGraphicFramePr>
        <p:xfrm>
          <a:off x="1905000" y="304800"/>
          <a:ext cx="53260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5410223" imgH="6115185" progId="Excel.Sheet.12">
                  <p:embed/>
                </p:oleObj>
              </mc:Choice>
              <mc:Fallback>
                <p:oleObj name="Worksheet" r:id="rId3" imgW="5410223" imgH="6115185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"/>
                        <a:ext cx="53260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92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8665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Statement by Blake Olson in Cheboygan Tribune Guest Editorial 3/5/16</a:t>
            </a:r>
          </a:p>
          <a:p>
            <a:endParaRPr lang="en-US" dirty="0"/>
          </a:p>
          <a:p>
            <a:r>
              <a:rPr lang="en-US" dirty="0" smtClean="0"/>
              <a:t>“But </a:t>
            </a:r>
            <a:r>
              <a:rPr lang="en-US" dirty="0"/>
              <a:t>the real issue I want to address for Cheboygan Daily Tribune readers is </a:t>
            </a:r>
            <a:r>
              <a:rPr lang="en-US" dirty="0" err="1" smtClean="0"/>
              <a:t>Timm’s</a:t>
            </a:r>
            <a:endParaRPr lang="en-US" dirty="0"/>
          </a:p>
          <a:p>
            <a:r>
              <a:rPr lang="en-US" dirty="0" smtClean="0"/>
              <a:t>statement </a:t>
            </a:r>
            <a:r>
              <a:rPr lang="en-US" dirty="0"/>
              <a:t>that Line 5 has “many holes.” That is completely false. We are </a:t>
            </a:r>
            <a:r>
              <a:rPr lang="en-US" dirty="0" smtClean="0"/>
              <a:t>mandated</a:t>
            </a:r>
          </a:p>
          <a:p>
            <a:r>
              <a:rPr lang="en-US" dirty="0" smtClean="0"/>
              <a:t>by </a:t>
            </a:r>
            <a:r>
              <a:rPr lang="en-US" dirty="0"/>
              <a:t>federal law to follow strict guidelines for the operation of our pipelines. </a:t>
            </a:r>
          </a:p>
          <a:p>
            <a:r>
              <a:rPr lang="en-US" dirty="0" smtClean="0"/>
              <a:t>Simply </a:t>
            </a:r>
            <a:r>
              <a:rPr lang="en-US" dirty="0"/>
              <a:t>put, we wouldn’t be in business operating pipelines with holes in them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tx2"/>
                </a:solidFill>
              </a:rPr>
              <a:t>Edward E. Timm, PhD, PE</a:t>
            </a:r>
            <a:endParaRPr lang="en-US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858000" cy="4876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BS, MS, PhD in Chemical Engineering from University of Michigan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Licensed Professional Engineer, Michigan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Retired as Senior Scientist, The Dow Chemical Company after 27 years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26 US Patents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 in all areas of chemical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engineering with an emphasis on 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innovation, design, troubleshooting 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and new business analysis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Hands on experience with most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petrochemical and refinery processes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Last years of Dow career devoted to </a:t>
            </a: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Environmental Operations and cleanup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technology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492875"/>
            <a:ext cx="5486400" cy="365125"/>
          </a:xfrm>
        </p:spPr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E</a:t>
            </a:r>
            <a:r>
              <a:rPr lang="en-US" dirty="0"/>
              <a:t> Timm PhD, PE          4/26/16          Boyne City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9A7D-C47F-4D29-9416-97B39FC17005}" type="slidenum">
              <a:rPr lang="en-US" smtClean="0"/>
              <a:t>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8975"/>
            <a:ext cx="2744352" cy="39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7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54102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u="sng" dirty="0"/>
              <a:t>Line 5 Exposed for Unknown Repairs Ca. 2012</a:t>
            </a:r>
          </a:p>
          <a:p>
            <a:pPr algn="ctr"/>
            <a:r>
              <a:rPr lang="en-US" sz="1600" u="sng" dirty="0"/>
              <a:t>North Side of Learning Road East of Eagles Nest Road</a:t>
            </a:r>
          </a:p>
          <a:p>
            <a:pPr algn="ctr"/>
            <a:r>
              <a:rPr lang="en-US" sz="1600" u="sng" dirty="0"/>
              <a:t>Probable Location of Abandoned Eagles Nest Pumping Station</a:t>
            </a:r>
          </a:p>
          <a:p>
            <a:pPr algn="ctr"/>
            <a:r>
              <a:rPr lang="en-US" sz="1600" u="sng" dirty="0"/>
              <a:t>30” OD by 11/32 Wall X-52 Steel Pipe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  <a14:imgEffect>
                      <a14:brightnessContrast bright="30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7669"/>
            <a:ext cx="6019800" cy="5116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8973" y="1357669"/>
            <a:ext cx="342262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Pipe at South End of Trench</a:t>
            </a:r>
          </a:p>
          <a:p>
            <a:r>
              <a:rPr lang="en-US" dirty="0" smtClean="0"/>
              <a:t>Blasted Clean Exposing Pipe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26636" y="2004000"/>
            <a:ext cx="815964" cy="815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0200" y="4800600"/>
            <a:ext cx="2743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 Pitting Corrosion</a:t>
            </a:r>
          </a:p>
          <a:p>
            <a:pPr algn="ctr"/>
            <a:r>
              <a:rPr lang="en-US" dirty="0" smtClean="0"/>
              <a:t>Worst on Bottom Half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11942" y="3200400"/>
            <a:ext cx="998058" cy="1600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5671" y="4000500"/>
            <a:ext cx="1893293" cy="8001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817507" y="3505200"/>
            <a:ext cx="1299129" cy="126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78907" y="5715737"/>
            <a:ext cx="337484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Dark Clumped Soil under Pipe</a:t>
            </a:r>
          </a:p>
          <a:p>
            <a:pPr algn="ctr"/>
            <a:r>
              <a:rPr lang="en-US" dirty="0" smtClean="0"/>
              <a:t>in a Sandy Area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15884" y="4932750"/>
            <a:ext cx="1893293" cy="8001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2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4102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Economic Importance of </a:t>
            </a:r>
            <a:r>
              <a:rPr lang="en-US" u="sng" dirty="0" smtClean="0"/>
              <a:t>Enbridge Energy Partners </a:t>
            </a:r>
            <a:r>
              <a:rPr lang="en-US" u="sng" dirty="0"/>
              <a:t>Line 5 to Michigan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1" y="705489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Line 5 supplies about 85% of the UP’s propane</a:t>
            </a:r>
          </a:p>
          <a:p>
            <a:r>
              <a:rPr lang="en-US" dirty="0"/>
              <a:t>	</a:t>
            </a:r>
            <a:r>
              <a:rPr lang="en-US" dirty="0" smtClean="0"/>
              <a:t>Enbridge has a monopoly position in propane for the UP</a:t>
            </a:r>
          </a:p>
          <a:p>
            <a:r>
              <a:rPr lang="en-US" dirty="0"/>
              <a:t>	</a:t>
            </a:r>
            <a:r>
              <a:rPr lang="en-US" dirty="0" smtClean="0"/>
              <a:t>Northern lower supply is by truck, rail and barge @ $1.80/gal retail</a:t>
            </a:r>
          </a:p>
          <a:p>
            <a:r>
              <a:rPr lang="en-US" dirty="0" smtClean="0"/>
              <a:t>	UP supply is pipeline direct @ $1.??/gal retail</a:t>
            </a:r>
          </a:p>
          <a:p>
            <a:r>
              <a:rPr lang="en-US" dirty="0"/>
              <a:t>	</a:t>
            </a:r>
            <a:r>
              <a:rPr lang="en-US" dirty="0" smtClean="0"/>
              <a:t>Spot propane at Mt. </a:t>
            </a:r>
            <a:r>
              <a:rPr lang="en-US" dirty="0" err="1" smtClean="0"/>
              <a:t>Belvieu</a:t>
            </a:r>
            <a:r>
              <a:rPr lang="en-US" dirty="0"/>
              <a:t>,</a:t>
            </a:r>
            <a:r>
              <a:rPr lang="en-US" dirty="0" smtClean="0"/>
              <a:t> LA is $.35/gal</a:t>
            </a:r>
          </a:p>
          <a:p>
            <a:r>
              <a:rPr lang="en-US" dirty="0"/>
              <a:t>	</a:t>
            </a:r>
            <a:r>
              <a:rPr lang="en-US" dirty="0" smtClean="0"/>
              <a:t>Without Enbridge and its monopoly, local wholesalers would thrive</a:t>
            </a:r>
          </a:p>
          <a:p>
            <a:endParaRPr lang="en-US" dirty="0"/>
          </a:p>
          <a:p>
            <a:r>
              <a:rPr lang="en-US" u="sng" dirty="0" smtClean="0"/>
              <a:t>Line 5 is the route to market for Michigan’s crude oil production</a:t>
            </a:r>
          </a:p>
          <a:p>
            <a:r>
              <a:rPr lang="en-US" dirty="0"/>
              <a:t>	</a:t>
            </a:r>
            <a:r>
              <a:rPr lang="en-US" dirty="0" smtClean="0"/>
              <a:t>About 16,000 bbl/d or MI crude is shipped by Line 5</a:t>
            </a:r>
          </a:p>
          <a:p>
            <a:r>
              <a:rPr lang="en-US" dirty="0"/>
              <a:t>	</a:t>
            </a:r>
            <a:r>
              <a:rPr lang="en-US" dirty="0" smtClean="0"/>
              <a:t>Alternate is 22 rail cars per day as is common practice</a:t>
            </a:r>
          </a:p>
          <a:p>
            <a:endParaRPr lang="en-US" dirty="0"/>
          </a:p>
          <a:p>
            <a:r>
              <a:rPr lang="en-US" u="sng" dirty="0" smtClean="0"/>
              <a:t>Line 5 supplies light crude to Michigan and Ohio refineries</a:t>
            </a:r>
          </a:p>
          <a:p>
            <a:r>
              <a:rPr lang="en-US" dirty="0"/>
              <a:t>	</a:t>
            </a:r>
            <a:r>
              <a:rPr lang="en-US" dirty="0" smtClean="0"/>
              <a:t>Nobody builds a refinery with a single source of feedstock</a:t>
            </a:r>
          </a:p>
          <a:p>
            <a:r>
              <a:rPr lang="en-US" dirty="0"/>
              <a:t>	</a:t>
            </a:r>
            <a:r>
              <a:rPr lang="en-US" dirty="0" smtClean="0"/>
              <a:t>Alternate studies show about 85% of Line 5 oil is exported to CA</a:t>
            </a:r>
          </a:p>
          <a:p>
            <a:r>
              <a:rPr lang="en-US" dirty="0"/>
              <a:t>	</a:t>
            </a:r>
            <a:r>
              <a:rPr lang="en-US" dirty="0" smtClean="0"/>
              <a:t>Enbridge supplies CA subsidized, dirty oil at a slightly lower price</a:t>
            </a:r>
          </a:p>
          <a:p>
            <a:endParaRPr lang="en-US" dirty="0"/>
          </a:p>
          <a:p>
            <a:r>
              <a:rPr lang="en-US" dirty="0" smtClean="0"/>
              <a:t>Enbridge contributes about $20 million annually to Michigan’s economy through         </a:t>
            </a:r>
            <a:r>
              <a:rPr lang="en-US" dirty="0"/>
              <a:t> </a:t>
            </a:r>
            <a:r>
              <a:rPr lang="en-US" dirty="0" smtClean="0"/>
              <a:t>jobs and taxes...and grosses about $700 million annually from line 5</a:t>
            </a:r>
          </a:p>
          <a:p>
            <a:r>
              <a:rPr lang="en-US" dirty="0"/>
              <a:t>	</a:t>
            </a:r>
            <a:r>
              <a:rPr lang="en-US" dirty="0" smtClean="0"/>
              <a:t>Very small change compared to economic and environmental 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50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1" y="228600"/>
            <a:ext cx="885370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Current Status of the Governors Pipeline Board(s)</a:t>
            </a:r>
          </a:p>
          <a:p>
            <a:endParaRPr lang="en-US" dirty="0"/>
          </a:p>
          <a:p>
            <a:r>
              <a:rPr lang="en-US" dirty="0" smtClean="0"/>
              <a:t>After two years of effort the Governor’s Pipeline Task Force failed to reach any</a:t>
            </a:r>
          </a:p>
          <a:p>
            <a:r>
              <a:rPr lang="en-US" dirty="0" smtClean="0"/>
              <a:t> conclusions primarily because of lack of cooperation by Enbridge.  Enbridge claimed</a:t>
            </a:r>
          </a:p>
          <a:p>
            <a:r>
              <a:rPr lang="en-US" dirty="0" smtClean="0"/>
              <a:t> much of the requested data was either “business confidential” or “critical energy</a:t>
            </a:r>
          </a:p>
          <a:p>
            <a:r>
              <a:rPr lang="en-US" dirty="0" smtClean="0"/>
              <a:t> infrastructure confidential.”</a:t>
            </a:r>
          </a:p>
          <a:p>
            <a:endParaRPr lang="en-US" dirty="0"/>
          </a:p>
          <a:p>
            <a:r>
              <a:rPr lang="en-US" dirty="0" smtClean="0"/>
              <a:t>Two new Boards were set up by the Governor to study risk and alternatives</a:t>
            </a:r>
          </a:p>
          <a:p>
            <a:endParaRPr lang="en-US" dirty="0"/>
          </a:p>
          <a:p>
            <a:r>
              <a:rPr lang="en-US" dirty="0" smtClean="0"/>
              <a:t>On March 11</a:t>
            </a:r>
            <a:r>
              <a:rPr lang="en-US" baseline="30000" dirty="0" smtClean="0"/>
              <a:t>th</a:t>
            </a:r>
            <a:r>
              <a:rPr lang="en-US" dirty="0" smtClean="0"/>
              <a:t> Ag Schuette sent Enbridge a “Drop Dead” letter demanding</a:t>
            </a:r>
          </a:p>
          <a:p>
            <a:r>
              <a:rPr lang="en-US" dirty="0" smtClean="0"/>
              <a:t> data on the following subjects within 30 days: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rumored that </a:t>
            </a:r>
            <a:r>
              <a:rPr lang="en-US" dirty="0"/>
              <a:t>E</a:t>
            </a:r>
            <a:r>
              <a:rPr lang="en-US" dirty="0" smtClean="0"/>
              <a:t>nbridge did turn over a hard drive to the AG in response</a:t>
            </a:r>
          </a:p>
          <a:p>
            <a:endParaRPr lang="en-US" dirty="0"/>
          </a:p>
          <a:p>
            <a:r>
              <a:rPr lang="en-US" dirty="0" smtClean="0"/>
              <a:t>The risk assessment board is only looking at the Straits crossings even though</a:t>
            </a:r>
          </a:p>
          <a:p>
            <a:r>
              <a:rPr lang="en-US" dirty="0" smtClean="0"/>
              <a:t>the Governor empowered them to look at all pipelines in MI.  Several board </a:t>
            </a:r>
          </a:p>
          <a:p>
            <a:r>
              <a:rPr lang="en-US" dirty="0" smtClean="0"/>
              <a:t>members have tried to change this but the Chair shut them all down</a:t>
            </a:r>
            <a:r>
              <a:rPr lang="en-US" dirty="0"/>
              <a:t> </a:t>
            </a:r>
            <a:r>
              <a:rPr lang="en-US" dirty="0" smtClean="0"/>
              <a:t>on cost</a:t>
            </a:r>
          </a:p>
          <a:p>
            <a:r>
              <a:rPr lang="en-US" dirty="0" smtClean="0"/>
              <a:t>and timeline considerations.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52800"/>
            <a:ext cx="5486400" cy="12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509264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905000"/>
            <a:ext cx="7871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“Please </a:t>
            </a:r>
            <a:r>
              <a:rPr lang="en-US" sz="2800" dirty="0"/>
              <a:t>let common </a:t>
            </a:r>
            <a:r>
              <a:rPr lang="en-US" sz="2800" dirty="0" smtClean="0"/>
              <a:t>sense and </a:t>
            </a:r>
            <a:r>
              <a:rPr lang="en-US" sz="2800" dirty="0"/>
              <a:t>your duties as Governor prevail and order your Pipeline Safety Advisory Board to take a holistic and fully transparent look at Line 5 everywhere it touches our State of </a:t>
            </a:r>
            <a:r>
              <a:rPr lang="en-US" sz="2800" dirty="0" smtClean="0"/>
              <a:t>Michigan”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35" y="609600"/>
            <a:ext cx="812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Letter from Dr. Ed Timm to Governor Snyder and A.G. Schuette dated 2/12/16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4845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102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24</a:t>
            </a:fld>
            <a:endParaRPr lang="en-US"/>
          </a:p>
        </p:txBody>
      </p:sp>
      <p:pic>
        <p:nvPicPr>
          <p:cNvPr id="5122" name="Picture 2" descr="http://www.davesems.com/files/Coast_Guard/51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24934"/>
            <a:ext cx="550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Thank You for Your Time and Patience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53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3801" y="6473675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165203" cy="3181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6363" y="334934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The Universal Law of Mechanical Failure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96" y="4343400"/>
            <a:ext cx="837280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/>
              <a:t>The Universal Law of Mechanical </a:t>
            </a:r>
            <a:r>
              <a:rPr lang="en-US" u="sng" dirty="0" smtClean="0"/>
              <a:t>Failure Applied to Pipelines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Early on, bad welds and other construction defects cause failures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Once proven, pipelines can operate with an acceptable failure probability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As pipelines age, probability of failure is determined by maintenance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ipelines are scrapped when maintenance costs and risks become excessive</a:t>
            </a:r>
          </a:p>
        </p:txBody>
      </p:sp>
    </p:spTree>
    <p:extLst>
      <p:ext uri="{BB962C8B-B14F-4D97-AF65-F5344CB8AC3E}">
        <p14:creationId xmlns:p14="http://schemas.microsoft.com/office/powerpoint/2010/main" val="25569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0" y="76201"/>
            <a:ext cx="8841259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715000"/>
            <a:ext cx="769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Corrosion is the Main Cause of Vintage Pipeline Leakage</a:t>
            </a:r>
            <a:endParaRPr lang="en-US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94" y="4343401"/>
            <a:ext cx="837280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60% of operational </a:t>
            </a:r>
            <a:r>
              <a:rPr lang="en-US" dirty="0"/>
              <a:t>o</a:t>
            </a:r>
            <a:r>
              <a:rPr lang="en-US" dirty="0" smtClean="0"/>
              <a:t>il and refined </a:t>
            </a:r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p</a:t>
            </a:r>
            <a:r>
              <a:rPr lang="en-US" dirty="0" smtClean="0"/>
              <a:t>ipelines are vintage pipelines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main cause of leakage from vintage pipelines is external corrosion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main cause of rupture of vintage pipelines is stress corrosion cracking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Constant inspection and repair is required to keep these lines “Fit for Service”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“Fitness for Service” is determined by the pipeline owner 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47800" y="6418225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471350"/>
            <a:ext cx="4260071" cy="2862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PHMSA Finding</a:t>
            </a:r>
          </a:p>
          <a:p>
            <a:pPr algn="ctr"/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2005 Enbridge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company's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criteria for excavation and repair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six crack-like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ranging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length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9.3 to 51.6 inches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left in the pipeline, unrepaired,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July 2010 rupture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1919" y="269468"/>
            <a:ext cx="610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Enbridge Line 6b Rupture – “Fit for Service”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3810000" cy="2324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399" y="1066800"/>
            <a:ext cx="4159797" cy="20313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Constructed in 1969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July 25, 2010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Life to Major Rupture: 41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1,100,000 Gallons Spilled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Claimed Response Time: 11 minutes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Actual Response Time: 17 Hours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14500" y="6400800"/>
            <a:ext cx="55626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5486400" cy="365125"/>
          </a:xfrm>
        </p:spPr>
        <p:txBody>
          <a:bodyPr/>
          <a:lstStyle/>
          <a:p>
            <a:r>
              <a:rPr lang="en-US" smtClean="0"/>
              <a:t>E E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9" y="838200"/>
            <a:ext cx="7813589" cy="2065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48734"/>
            <a:ext cx="563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Line 5 Route </a:t>
            </a:r>
            <a:r>
              <a:rPr lang="en-US" u="sng" dirty="0"/>
              <a:t>a</a:t>
            </a:r>
            <a:r>
              <a:rPr lang="en-US" u="sng" dirty="0" smtClean="0"/>
              <a:t>long the North Shore of Lake Michigan</a:t>
            </a: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318376" y="3505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 smtClean="0"/>
              <a:t>Line 5 is really two very different pipelines</a:t>
            </a:r>
          </a:p>
          <a:p>
            <a:pPr algn="ctr">
              <a:lnSpc>
                <a:spcPct val="150000"/>
              </a:lnSpc>
            </a:pPr>
            <a:endParaRPr lang="en-US" sz="1000" u="sn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two Line 5 Straits crossings are totally unique and the first of their kind, an engineering masterpiece </a:t>
            </a:r>
            <a:r>
              <a:rPr lang="en-US" dirty="0"/>
              <a:t>w</a:t>
            </a:r>
            <a:r>
              <a:rPr lang="en-US" dirty="0" smtClean="0"/>
              <a:t>ith one major design error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other 641 miles of Line 5 are of typical, run of the mill ’50’s vintage cross country  pipeline construction consisting of twelve highly modified sections.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This pipe is corrosion prone, thin wall seamed pipe that is suspect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376" y="2971800"/>
            <a:ext cx="8592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some places Line 5 runs within 250 yards of the Lake and it has numerous water crossings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202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C:\Users\Ed Timm\ET Files\Pipelines\Pictures\Indian River Valve St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7733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895600" y="914400"/>
            <a:ext cx="685800" cy="381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52800" y="8763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1400" y="1295400"/>
            <a:ext cx="16764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1905000"/>
            <a:ext cx="725704" cy="11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67400" y="2019300"/>
            <a:ext cx="116104" cy="1790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34000" y="3810000"/>
            <a:ext cx="5334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275948" y="5252071"/>
            <a:ext cx="58052" cy="895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3052137" y="66278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Line 5 Indian River Crossing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3765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58555" y="6400799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4648200" cy="3348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61919"/>
            <a:ext cx="4021911" cy="253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486" y="87868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Eagles Nest Road Dig, North Indian River Exit, I-75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4786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7800" y="6400800"/>
            <a:ext cx="5486400" cy="365125"/>
          </a:xfrm>
        </p:spPr>
        <p:txBody>
          <a:bodyPr/>
          <a:lstStyle/>
          <a:p>
            <a:r>
              <a:rPr lang="en-US" dirty="0" smtClean="0"/>
              <a:t>E </a:t>
            </a:r>
            <a:r>
              <a:rPr lang="en-US" dirty="0" err="1" smtClean="0"/>
              <a:t>E</a:t>
            </a:r>
            <a:r>
              <a:rPr lang="en-US" dirty="0" smtClean="0"/>
              <a:t> Timm PhD, PE          4/26/16          Boyne City Council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8AEE-9DE8-4983-8BD3-39363C6B57D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2" y="645122"/>
            <a:ext cx="6657202" cy="5823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2400"/>
            <a:ext cx="519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Cheeseman</a:t>
            </a:r>
            <a:r>
              <a:rPr lang="en-US" u="sng" dirty="0" smtClean="0"/>
              <a:t> Road Dig, 5 Miles West of St Ignace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491734"/>
            <a:ext cx="1749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Kitchens Creek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31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1667</Words>
  <Application>Microsoft Office PowerPoint</Application>
  <PresentationFormat>On-screen Show (4:3)</PresentationFormat>
  <Paragraphs>241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Apex</vt:lpstr>
      <vt:lpstr>Worksheet</vt:lpstr>
      <vt:lpstr>Failure of Vintage Pipelines</vt:lpstr>
      <vt:lpstr>Edward E. Timm, PhD, 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 of Vintage Pipelines</dc:title>
  <dc:creator>Ed Timm</dc:creator>
  <cp:lastModifiedBy>Ed Timm</cp:lastModifiedBy>
  <cp:revision>60</cp:revision>
  <dcterms:created xsi:type="dcterms:W3CDTF">2016-02-29T16:39:51Z</dcterms:created>
  <dcterms:modified xsi:type="dcterms:W3CDTF">2016-04-26T00:47:08Z</dcterms:modified>
</cp:coreProperties>
</file>